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99" r:id="rId4"/>
    <p:sldId id="272" r:id="rId5"/>
    <p:sldId id="273" r:id="rId6"/>
    <p:sldId id="275" r:id="rId7"/>
    <p:sldId id="274" r:id="rId8"/>
    <p:sldId id="276" r:id="rId9"/>
    <p:sldId id="277" r:id="rId10"/>
    <p:sldId id="286" r:id="rId11"/>
    <p:sldId id="295" r:id="rId12"/>
    <p:sldId id="296" r:id="rId13"/>
    <p:sldId id="297" r:id="rId14"/>
    <p:sldId id="298" r:id="rId15"/>
    <p:sldId id="300" r:id="rId16"/>
    <p:sldId id="301" r:id="rId17"/>
    <p:sldId id="302" r:id="rId18"/>
    <p:sldId id="303" r:id="rId19"/>
    <p:sldId id="304" r:id="rId20"/>
    <p:sldId id="305" r:id="rId21"/>
    <p:sldId id="289" r:id="rId22"/>
    <p:sldId id="290" r:id="rId23"/>
    <p:sldId id="291" r:id="rId24"/>
    <p:sldId id="306" r:id="rId25"/>
    <p:sldId id="307" r:id="rId26"/>
    <p:sldId id="308" r:id="rId27"/>
    <p:sldId id="294" r:id="rId28"/>
    <p:sldId id="281" r:id="rId29"/>
    <p:sldId id="282" r:id="rId30"/>
    <p:sldId id="283" r:id="rId31"/>
    <p:sldId id="284" r:id="rId32"/>
    <p:sldId id="285" r:id="rId33"/>
    <p:sldId id="309" r:id="rId34"/>
    <p:sldId id="279" r:id="rId35"/>
    <p:sldId id="278" r:id="rId36"/>
    <p:sldId id="287" r:id="rId37"/>
    <p:sldId id="310" r:id="rId38"/>
    <p:sldId id="259" r:id="rId39"/>
    <p:sldId id="260" r:id="rId40"/>
    <p:sldId id="270" r:id="rId41"/>
    <p:sldId id="261" r:id="rId42"/>
    <p:sldId id="311" r:id="rId43"/>
    <p:sldId id="266" r:id="rId44"/>
    <p:sldId id="269" r:id="rId45"/>
    <p:sldId id="262" r:id="rId46"/>
    <p:sldId id="265" r:id="rId47"/>
    <p:sldId id="267" r:id="rId48"/>
    <p:sldId id="268" r:id="rId49"/>
    <p:sldId id="263" r:id="rId50"/>
    <p:sldId id="264" r:id="rId51"/>
    <p:sldId id="258" r:id="rId52"/>
    <p:sldId id="29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73835" autoAdjust="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79F29B-9D35-4F47-9B07-7B1166663ABD}" type="datetimeFigureOut">
              <a:rPr lang="en-US" smtClean="0"/>
              <a:pPr/>
              <a:t>22/02/2020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CFD8A0-A010-44B8-BF94-24AECF5F8C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bi.nlm.nih.gov/pmc/articles/PMC3531000/table/T3/"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ncbi.nlm.nih.gov/pmc/articles/PMC353100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pmc/articles/PMC346079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kern="1200" dirty="0" smtClean="0">
                <a:solidFill>
                  <a:schemeClr val="tx1"/>
                </a:solidFill>
                <a:latin typeface="+mn-lt"/>
                <a:ea typeface="+mn-ea"/>
                <a:cs typeface="+mn-cs"/>
              </a:rPr>
              <a:t>The practice of pre-operative fasting aims to</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minimise</a:t>
            </a:r>
            <a:r>
              <a:rPr lang="en-US" sz="1200" kern="1200" dirty="0" smtClean="0">
                <a:solidFill>
                  <a:schemeClr val="tx1"/>
                </a:solidFill>
                <a:latin typeface="+mn-lt"/>
                <a:ea typeface="+mn-ea"/>
                <a:cs typeface="+mn-cs"/>
              </a:rPr>
              <a:t> residual gastric volume and acidity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prior to surgery or other procedures. This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helps to prevent regurgitation, inhalation and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aspiration of gastric contents which may otherwise occur during general </a:t>
            </a:r>
            <a:r>
              <a:rPr lang="en-US" sz="1200" kern="1200" dirty="0" err="1" smtClean="0">
                <a:solidFill>
                  <a:schemeClr val="tx1"/>
                </a:solidFill>
                <a:latin typeface="+mn-lt"/>
                <a:ea typeface="+mn-ea"/>
                <a:cs typeface="+mn-cs"/>
              </a:rPr>
              <a:t>anaesthesia</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regional </a:t>
            </a:r>
            <a:r>
              <a:rPr lang="en-US" sz="1200" kern="1200" dirty="0" err="1" smtClean="0">
                <a:solidFill>
                  <a:schemeClr val="tx1"/>
                </a:solidFill>
                <a:latin typeface="+mn-lt"/>
                <a:ea typeface="+mn-ea"/>
                <a:cs typeface="+mn-cs"/>
              </a:rPr>
              <a:t>anaesthesia</a:t>
            </a:r>
            <a:r>
              <a:rPr lang="en-US" sz="1200" kern="1200" dirty="0" smtClean="0">
                <a:solidFill>
                  <a:schemeClr val="tx1"/>
                </a:solidFill>
                <a:latin typeface="+mn-lt"/>
                <a:ea typeface="+mn-ea"/>
                <a:cs typeface="+mn-cs"/>
              </a:rPr>
              <a:t> 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intravenous sedation.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However, prolonged periods of fasting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unnecessary and may cause distress,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dehydration, biochemical imbalance and </a:t>
            </a:r>
            <a:r>
              <a:rPr lang="en-US" sz="1200" kern="1200" dirty="0" err="1" smtClean="0">
                <a:solidFill>
                  <a:schemeClr val="tx1"/>
                </a:solidFill>
                <a:latin typeface="+mn-lt"/>
                <a:ea typeface="+mn-ea"/>
                <a:cs typeface="+mn-cs"/>
              </a:rPr>
              <a:t>hypoglycaemia</a:t>
            </a:r>
            <a:r>
              <a:rPr lang="en-US" sz="1200" kern="1200" dirty="0" smtClean="0">
                <a:solidFill>
                  <a:schemeClr val="tx1"/>
                </a:solidFill>
                <a:latin typeface="+mn-lt"/>
                <a:ea typeface="+mn-ea"/>
                <a:cs typeface="+mn-cs"/>
              </a:rPr>
              <a:t>, especially in children. There is also a tendency for gastric volume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increase after a prolonged </a:t>
            </a:r>
            <a:r>
              <a:rPr lang="en-US" sz="1200" kern="1200" dirty="0" err="1" smtClean="0">
                <a:solidFill>
                  <a:schemeClr val="tx1"/>
                </a:solidFill>
                <a:latin typeface="+mn-lt"/>
                <a:ea typeface="+mn-ea"/>
                <a:cs typeface="+mn-cs"/>
              </a:rPr>
              <a:t>fast.The</a:t>
            </a:r>
            <a:r>
              <a:rPr lang="en-US" sz="1200" kern="1200" dirty="0" smtClean="0">
                <a:solidFill>
                  <a:schemeClr val="tx1"/>
                </a:solidFill>
                <a:latin typeface="+mn-lt"/>
                <a:ea typeface="+mn-ea"/>
                <a:cs typeface="+mn-cs"/>
              </a:rPr>
              <a:t> purposes of these Guidelines are to (1) enhance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quality and efficiency of anesthesia care, (2) stimulate </a:t>
            </a:r>
            <a:r>
              <a:rPr lang="en-US" sz="1200" kern="1200" dirty="0" err="1" smtClean="0">
                <a:solidFill>
                  <a:schemeClr val="tx1"/>
                </a:solidFill>
                <a:latin typeface="+mn-lt"/>
                <a:ea typeface="+mn-ea"/>
                <a:cs typeface="+mn-cs"/>
              </a:rPr>
              <a:t>evalu-ation</a:t>
            </a:r>
            <a:r>
              <a:rPr lang="en-US" sz="1200" kern="1200" dirty="0" smtClean="0">
                <a:solidFill>
                  <a:schemeClr val="tx1"/>
                </a:solidFill>
                <a:latin typeface="+mn-lt"/>
                <a:ea typeface="+mn-ea"/>
                <a:cs typeface="+mn-cs"/>
              </a:rPr>
              <a:t> of clinical practices, and (3) reduce the severity of com-</a:t>
            </a:r>
            <a:r>
              <a:rPr lang="en-US" sz="1200" kern="1200" dirty="0" err="1" smtClean="0">
                <a:solidFill>
                  <a:schemeClr val="tx1"/>
                </a:solidFill>
                <a:latin typeface="+mn-lt"/>
                <a:ea typeface="+mn-ea"/>
                <a:cs typeface="+mn-cs"/>
              </a:rPr>
              <a:t>plications</a:t>
            </a:r>
            <a:r>
              <a:rPr lang="en-US" sz="1200" kern="1200" dirty="0" smtClean="0">
                <a:solidFill>
                  <a:schemeClr val="tx1"/>
                </a:solidFill>
                <a:latin typeface="+mn-lt"/>
                <a:ea typeface="+mn-ea"/>
                <a:cs typeface="+mn-cs"/>
              </a:rPr>
              <a:t> related to </a:t>
            </a:r>
            <a:r>
              <a:rPr lang="en-US" sz="1200" kern="1200" dirty="0" err="1" smtClean="0">
                <a:solidFill>
                  <a:schemeClr val="tx1"/>
                </a:solidFill>
                <a:latin typeface="+mn-lt"/>
                <a:ea typeface="+mn-ea"/>
                <a:cs typeface="+mn-cs"/>
              </a:rPr>
              <a:t>perioperative</a:t>
            </a:r>
            <a:r>
              <a:rPr lang="en-US" sz="1200" kern="1200" dirty="0" smtClean="0">
                <a:solidFill>
                  <a:schemeClr val="tx1"/>
                </a:solidFill>
                <a:latin typeface="+mn-lt"/>
                <a:ea typeface="+mn-ea"/>
                <a:cs typeface="+mn-cs"/>
              </a:rPr>
              <a:t> pulmonary aspiration of</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gastric contents.</a:t>
            </a:r>
          </a:p>
        </p:txBody>
      </p:sp>
      <p:sp>
        <p:nvSpPr>
          <p:cNvPr id="4" name="Slide Number Placeholder 3"/>
          <p:cNvSpPr>
            <a:spLocks noGrp="1"/>
          </p:cNvSpPr>
          <p:nvPr>
            <p:ph type="sldNum" sz="quarter" idx="10"/>
          </p:nvPr>
        </p:nvSpPr>
        <p:spPr/>
        <p:txBody>
          <a:bodyPr/>
          <a:lstStyle/>
          <a:p>
            <a:fld id="{02D422DE-3274-4843-8766-E69EE3A2FDEB}"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E993CBF8-BBAA-4569-8A5C-A1FD12C83240}" type="slidenum">
              <a:rPr lang="en-US" smtClean="0"/>
              <a:pPr/>
              <a:t>16</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Fluid management is integral to the daily work of an </a:t>
            </a:r>
            <a:r>
              <a:rPr lang="en-US" sz="1200" kern="1200" baseline="0" dirty="0" err="1" smtClean="0">
                <a:solidFill>
                  <a:schemeClr val="tx1"/>
                </a:solidFill>
                <a:latin typeface="+mn-lt"/>
                <a:ea typeface="+mn-ea"/>
                <a:cs typeface="+mn-cs"/>
              </a:rPr>
              <a:t>anaesthetist</a:t>
            </a:r>
            <a:r>
              <a:rPr lang="en-US" sz="1200" kern="1200" baseline="0" dirty="0" smtClean="0">
                <a:solidFill>
                  <a:schemeClr val="tx1"/>
                </a:solidFill>
                <a:latin typeface="+mn-lt"/>
                <a:ea typeface="+mn-ea"/>
                <a:cs typeface="+mn-cs"/>
              </a:rPr>
              <a:t>. In managing fluid therapy in children, both volume and composition, with respect to electrolyte content, tonicity and glucose are important considerations. However, evidence base fluid management in </a:t>
            </a:r>
            <a:r>
              <a:rPr lang="en-US" sz="1200" kern="1200" baseline="0" dirty="0" err="1" smtClean="0">
                <a:solidFill>
                  <a:schemeClr val="tx1"/>
                </a:solidFill>
                <a:latin typeface="+mn-lt"/>
                <a:ea typeface="+mn-ea"/>
                <a:cs typeface="+mn-cs"/>
              </a:rPr>
              <a:t>paediatrics</a:t>
            </a:r>
            <a:r>
              <a:rPr lang="en-US" sz="1200" kern="1200" baseline="0" dirty="0" smtClean="0">
                <a:solidFill>
                  <a:schemeClr val="tx1"/>
                </a:solidFill>
                <a:latin typeface="+mn-lt"/>
                <a:ea typeface="+mn-ea"/>
                <a:cs typeface="+mn-cs"/>
              </a:rPr>
              <a:t> is limited.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dirty="0" smtClean="0"/>
              <a:t>Estimation of degree of preoperative dehydration is based on classical clinical signs [</a:t>
            </a:r>
            <a:r>
              <a:rPr lang="en-US" dirty="0" smtClean="0">
                <a:hlinkClick r:id="rId3"/>
              </a:rPr>
              <a:t>Table 3</a:t>
            </a:r>
            <a:r>
              <a:rPr lang="en-US" dirty="0" smtClean="0"/>
              <a:t>]. In an acute clinical situation, the weight loss of the child is usually a very good indication of total water loss. The most important sign of normal hydration status is kidney function.[</a:t>
            </a:r>
            <a:r>
              <a:rPr lang="en-US" dirty="0" smtClean="0">
                <a:hlinkClick r:id="rId4"/>
              </a:rPr>
              <a:t>3</a:t>
            </a:r>
            <a:r>
              <a:rPr lang="en-US" dirty="0" smtClean="0"/>
              <a:t>] Thus, monitoring of urinary output is essential for evaluating and treating any fluid deficit. Correction of 1% of dehydration requires about 10 ml/kg of fluids.[</a:t>
            </a:r>
            <a:r>
              <a:rPr lang="en-US" dirty="0" smtClean="0">
                <a:hlinkClick r:id="rId4"/>
              </a:rPr>
              <a:t>6</a:t>
            </a:r>
            <a:r>
              <a:rPr lang="en-US" dirty="0" smtClean="0"/>
              <a:t>] </a:t>
            </a:r>
          </a:p>
          <a:p>
            <a:endParaRPr lang="en-US" dirty="0" smtClean="0"/>
          </a:p>
          <a:p>
            <a:r>
              <a:rPr lang="en-US" sz="1200" kern="1200" baseline="0" dirty="0" smtClean="0">
                <a:solidFill>
                  <a:schemeClr val="tx1"/>
                </a:solidFill>
                <a:latin typeface="+mn-lt"/>
                <a:ea typeface="+mn-ea"/>
                <a:cs typeface="+mn-cs"/>
              </a:rPr>
              <a:t>When prescribing IV fluids, remember the 5 Rs: Resuscitation, Routine maintenance,</a:t>
            </a:r>
          </a:p>
          <a:p>
            <a:r>
              <a:rPr lang="en-US" sz="1200" kern="1200" baseline="0" dirty="0" smtClean="0">
                <a:solidFill>
                  <a:schemeClr val="tx1"/>
                </a:solidFill>
                <a:latin typeface="+mn-lt"/>
                <a:ea typeface="+mn-ea"/>
                <a:cs typeface="+mn-cs"/>
              </a:rPr>
              <a:t>Replacement, Redistribution and Reassessment.</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prescribing IV fluids, remember the 5 Rs: Resuscitation, Routine maintenance,</a:t>
            </a:r>
          </a:p>
          <a:p>
            <a:r>
              <a:rPr lang="en-US" sz="1200" kern="1200" baseline="0" dirty="0" smtClean="0">
                <a:solidFill>
                  <a:schemeClr val="tx1"/>
                </a:solidFill>
                <a:latin typeface="+mn-lt"/>
                <a:ea typeface="+mn-ea"/>
                <a:cs typeface="+mn-cs"/>
              </a:rPr>
              <a:t>Replacement, Redistribution and Reassessment.</a:t>
            </a:r>
            <a:endParaRPr lang="en-US" dirty="0" smtClean="0"/>
          </a:p>
          <a:p>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will try to reduce</a:t>
            </a:r>
            <a:r>
              <a:rPr lang="en-US" baseline="0" dirty="0" smtClean="0"/>
              <a:t> the confusion as much as possible but if its &gt;80% then I feel its a successful presentation. To achieve 100% success , almost impossible as so many studies are going on and so many new questions are getting raised </a:t>
            </a:r>
            <a:endParaRPr lang="en-US" dirty="0"/>
          </a:p>
        </p:txBody>
      </p:sp>
      <p:sp>
        <p:nvSpPr>
          <p:cNvPr id="4" name="Slide Number Placeholder 3"/>
          <p:cNvSpPr>
            <a:spLocks noGrp="1"/>
          </p:cNvSpPr>
          <p:nvPr>
            <p:ph type="sldNum" sz="quarter" idx="10"/>
          </p:nvPr>
        </p:nvSpPr>
        <p:spPr/>
        <p:txBody>
          <a:bodyPr/>
          <a:lstStyle/>
          <a:p>
            <a:fld id="{02D422DE-3274-4843-8766-E69EE3A2FDEB}"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04DDF653-39F2-48BD-8248-51ABB19E41D0}" type="slidenum">
              <a:rPr lang="en-US" smtClean="0"/>
              <a:pPr/>
              <a:t>19</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4400" y="4343400"/>
            <a:ext cx="5029200" cy="4114800"/>
          </a:xfrm>
          <a:noFill/>
        </p:spPr>
        <p:txBody>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During surgery, fluid management aims at providing basal metabolic requirements (maintenance fluids), compensating for preoperative fasting deficit and replacing losses from surgical field.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Dehydration (total body water loss) should be corrected more slowly, preferably by the oral route if tolerated and time allows, but otherwise intravenously. The rapid rehydration technique advocated by </a:t>
            </a:r>
            <a:r>
              <a:rPr lang="en-US" dirty="0" err="1" smtClean="0"/>
              <a:t>Assadi</a:t>
            </a:r>
            <a:r>
              <a:rPr lang="en-US" dirty="0" smtClean="0"/>
              <a:t> and </a:t>
            </a:r>
            <a:r>
              <a:rPr lang="en-US" dirty="0" err="1" smtClean="0"/>
              <a:t>Copelovitch</a:t>
            </a:r>
            <a:r>
              <a:rPr lang="en-US" dirty="0" smtClean="0"/>
              <a:t> describes an initial rapid (1-2 hours) infusion of isotonic saline up to 60-100ml.kg-1 as required to correct hypovolaemia.3 This is followed by a slower correction of dehydration over 24-72 hours with 0.9%, 0.45% or 0.2% saline depending on measured plasma sodium. The plasma sodium should be measured at regular intervals (at least 6 hourly if outside the normal range). Too rapid correction of dehydration with hypotonic fluid will result in cerebral </a:t>
            </a:r>
            <a:r>
              <a:rPr lang="en-US" dirty="0" err="1" smtClean="0"/>
              <a:t>oedema</a:t>
            </a:r>
            <a:r>
              <a:rPr lang="en-US" dirty="0" smtClean="0"/>
              <a:t> secondary to </a:t>
            </a:r>
            <a:r>
              <a:rPr lang="en-US" dirty="0" err="1" smtClean="0"/>
              <a:t>hyponatraemia</a:t>
            </a:r>
            <a:r>
              <a:rPr lang="en-US" dirty="0" smtClean="0"/>
              <a:t>.</a:t>
            </a:r>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E97D27B9-80C6-4AF7-82B9-A4F66A74A2D3}" type="slidenum">
              <a:rPr lang="en-US" smtClean="0"/>
              <a:pPr/>
              <a:t>25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smtClean="0"/>
              <a:t>necessary to reduce the volume of maintenance fluid therapy to half the previously recommended volume. The choice of an isotonic solution should be more pertinent to that of a hypotonic solution, but evidence is lacking for a definitive answer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E731A-CF54-4060-8DF8-A1DDBD25B608}" type="slidenum">
              <a:rPr lang="en-US"/>
              <a:pPr/>
              <a:t>28</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Why do the different compartments have variable fluid ?</a:t>
            </a:r>
          </a:p>
          <a:p>
            <a:endParaRPr lang="en-US"/>
          </a:p>
          <a:p>
            <a:r>
              <a:rPr lang="en-US"/>
              <a:t>If a semipermeable membrane separating 2 chambers obstructs the movement of solute particles but not the solute water, water will cross the membrane until the solute concentration on both sides of the membrane is equal. The force generated by this water movement is often expressed in terms of </a:t>
            </a:r>
            <a:r>
              <a:rPr lang="en-US" i="1"/>
              <a:t>osmotic pressure </a:t>
            </a:r>
            <a:r>
              <a:rPr lang="en-US"/>
              <a:t>(π). </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2FE40-1765-4F2A-B7D0-024C436DE8CD}" type="slidenum">
              <a:rPr lang="en-US"/>
              <a:pPr/>
              <a:t>29</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a:lnSpc>
                <a:spcPct val="80000"/>
              </a:lnSpc>
            </a:pPr>
            <a:endParaRPr lang="en-US" sz="1000" dirty="0"/>
          </a:p>
          <a:p>
            <a:pPr>
              <a:lnSpc>
                <a:spcPct val="80000"/>
              </a:lnSpc>
            </a:pPr>
            <a:r>
              <a:rPr lang="en-US" sz="1000" b="1" dirty="0"/>
              <a:t>Osmotic Concentration. </a:t>
            </a:r>
            <a:r>
              <a:rPr lang="en-US" sz="1000" dirty="0"/>
              <a:t>Particles which dissociate to form ions exert an osmotic force in proportion to the number of osmotic particles formed. For example, 1.0 mole of </a:t>
            </a:r>
            <a:r>
              <a:rPr lang="en-US" sz="1000" dirty="0" err="1"/>
              <a:t>NaCl</a:t>
            </a:r>
            <a:r>
              <a:rPr lang="en-US" sz="1000" dirty="0"/>
              <a:t>, if completely dissociated, forms a 2.0 </a:t>
            </a:r>
            <a:r>
              <a:rPr lang="en-US" sz="1000" dirty="0" err="1"/>
              <a:t>osmolar</a:t>
            </a:r>
            <a:r>
              <a:rPr lang="en-US" sz="1000" dirty="0"/>
              <a:t> solution. </a:t>
            </a:r>
          </a:p>
          <a:p>
            <a:pPr>
              <a:lnSpc>
                <a:spcPct val="80000"/>
              </a:lnSpc>
            </a:pPr>
            <a:endParaRPr lang="en-US" sz="1000" dirty="0"/>
          </a:p>
          <a:p>
            <a:pPr>
              <a:lnSpc>
                <a:spcPct val="80000"/>
              </a:lnSpc>
            </a:pPr>
            <a:r>
              <a:rPr lang="en-US" sz="1000" b="1" dirty="0"/>
              <a:t>Biological membranes are not impermeable to all solutes. </a:t>
            </a:r>
            <a:r>
              <a:rPr lang="en-US" sz="1000" dirty="0"/>
              <a:t>Therefore, not all solutes can exert effective osmotic forces between the various body compartments. </a:t>
            </a:r>
          </a:p>
          <a:p>
            <a:pPr>
              <a:lnSpc>
                <a:spcPct val="80000"/>
              </a:lnSpc>
            </a:pPr>
            <a:endParaRPr lang="en-US" sz="1000" dirty="0"/>
          </a:p>
          <a:p>
            <a:pPr>
              <a:lnSpc>
                <a:spcPct val="80000"/>
              </a:lnSpc>
            </a:pPr>
            <a:r>
              <a:rPr lang="en-US" sz="1000" dirty="0"/>
              <a:t>Except for plasma proteins, all ions can cross the capillary endothelial cell membranes which separate the plasma water from the </a:t>
            </a:r>
            <a:r>
              <a:rPr lang="en-US" sz="1000" dirty="0" err="1"/>
              <a:t>interstitium</a:t>
            </a:r>
            <a:r>
              <a:rPr lang="en-US" sz="1000" dirty="0"/>
              <a:t>. Therefore, only proteins (which are in higher concentration in the plasma) exert important net osmotic forces across the capillary barrier. An increase in plasma protein concentration causes water to move from the </a:t>
            </a:r>
            <a:r>
              <a:rPr lang="en-US" sz="1000" dirty="0" err="1"/>
              <a:t>interstitium</a:t>
            </a:r>
            <a:r>
              <a:rPr lang="en-US" sz="1000" dirty="0"/>
              <a:t> into the plasma. A decrease in plasma protein concentration causes water to move from the plasma into the </a:t>
            </a:r>
            <a:r>
              <a:rPr lang="en-US" sz="1000" dirty="0" err="1"/>
              <a:t>interstitium</a:t>
            </a:r>
            <a:r>
              <a:rPr lang="en-US" sz="1000" dirty="0"/>
              <a:t>. </a:t>
            </a:r>
          </a:p>
          <a:p>
            <a:pPr>
              <a:lnSpc>
                <a:spcPct val="80000"/>
              </a:lnSpc>
            </a:pPr>
            <a:endParaRPr lang="en-US" sz="1000" dirty="0"/>
          </a:p>
          <a:p>
            <a:pPr>
              <a:lnSpc>
                <a:spcPct val="80000"/>
              </a:lnSpc>
            </a:pPr>
            <a:r>
              <a:rPr lang="en-US" sz="1000" b="1" dirty="0"/>
              <a:t>Membrane pumps effectively keep Na from entering cells</a:t>
            </a:r>
            <a:r>
              <a:rPr lang="en-US" sz="1000" dirty="0"/>
              <a:t>. The osmotic force generated when there is an increase in extracellular sodium concentration causes water to move out of cells into the extracellular space. The osmotic force generated by a decrease in extracellular [Na+] causes extracellular water to move into cells.</a:t>
            </a:r>
          </a:p>
          <a:p>
            <a:pPr>
              <a:lnSpc>
                <a:spcPct val="80000"/>
              </a:lnSpc>
            </a:pPr>
            <a:endParaRPr lang="en-US" sz="1000" dirty="0"/>
          </a:p>
          <a:p>
            <a:pPr>
              <a:lnSpc>
                <a:spcPct val="80000"/>
              </a:lnSpc>
            </a:pPr>
            <a:r>
              <a:rPr lang="en-US" sz="1000" b="1" dirty="0"/>
              <a:t>Gibbs-</a:t>
            </a:r>
            <a:r>
              <a:rPr lang="en-US" sz="1000" b="1" dirty="0" err="1"/>
              <a:t>Donnan</a:t>
            </a:r>
            <a:r>
              <a:rPr lang="en-US" sz="1000" b="1" dirty="0"/>
              <a:t> Membrane Equilibrium. </a:t>
            </a:r>
            <a:r>
              <a:rPr lang="en-US" sz="1000" dirty="0"/>
              <a:t>Proteins are not only large, </a:t>
            </a:r>
            <a:r>
              <a:rPr lang="en-US" sz="1000" dirty="0" err="1"/>
              <a:t>osmotically</a:t>
            </a:r>
            <a:r>
              <a:rPr lang="en-US" sz="1000" dirty="0"/>
              <a:t> active, particles, but they are also negatively charged anions. Because the proteins can not move, the distribution of other ions is influenced in an attempt to maintain </a:t>
            </a:r>
            <a:r>
              <a:rPr lang="en-US" sz="1000" dirty="0" err="1"/>
              <a:t>electroneutrality</a:t>
            </a:r>
            <a:r>
              <a:rPr lang="en-US" sz="1000" dirty="0"/>
              <a:t> (equal numbers of positive and negative charges) as well as osmotic equilibrium on the two sides of the membrane. </a:t>
            </a:r>
          </a:p>
          <a:p>
            <a:pPr>
              <a:lnSpc>
                <a:spcPct val="80000"/>
              </a:lnSpc>
            </a:pPr>
            <a:endParaRPr lang="en-US" sz="1000" dirty="0"/>
          </a:p>
          <a:p>
            <a:pPr>
              <a:lnSpc>
                <a:spcPct val="80000"/>
              </a:lnSpc>
            </a:pPr>
            <a:r>
              <a:rPr lang="en-US" sz="1000" dirty="0"/>
              <a:t>The end result of the Gibbs-</a:t>
            </a:r>
            <a:r>
              <a:rPr lang="en-US" sz="1000" dirty="0" err="1"/>
              <a:t>Donnan</a:t>
            </a:r>
            <a:r>
              <a:rPr lang="en-US" sz="1000" dirty="0"/>
              <a:t> effect is that more water moves into the protein containing compartment than would be predicted on the basis of the protein concentration alone.</a:t>
            </a:r>
          </a:p>
          <a:p>
            <a:pPr>
              <a:lnSpc>
                <a:spcPct val="80000"/>
              </a:lnSpc>
            </a:pPr>
            <a:endParaRPr 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Hyponatraemic</a:t>
            </a:r>
            <a:r>
              <a:rPr lang="en-US" dirty="0" smtClean="0"/>
              <a:t> encephalopathy in children </a:t>
            </a:r>
            <a:r>
              <a:rPr lang="en-US" dirty="0" err="1" smtClean="0"/>
              <a:t>Children</a:t>
            </a:r>
            <a:r>
              <a:rPr lang="en-US" dirty="0" smtClean="0"/>
              <a:t> given hypotonic fluid may become hyponatraemic.7,8,9,10 Ordinarily the kidneys will excrete a free water load rapidly, and homeostasis is maintained. When  the body is subjected to stress such as surgery, pain, nausea or </a:t>
            </a:r>
            <a:r>
              <a:rPr lang="en-US" dirty="0" err="1" smtClean="0"/>
              <a:t>hypovolaemia</a:t>
            </a:r>
            <a:r>
              <a:rPr lang="en-US" dirty="0" smtClean="0"/>
              <a:t>, </a:t>
            </a:r>
            <a:r>
              <a:rPr lang="en-US" dirty="0" err="1" smtClean="0"/>
              <a:t>antidiuretic</a:t>
            </a:r>
            <a:r>
              <a:rPr lang="en-US" dirty="0" smtClean="0"/>
              <a:t> hormone (ADH) levels rise. ADH blocks the renal excretion of water; water is conserved, and plasma sodium levels fall. Even the relatively mild </a:t>
            </a:r>
            <a:r>
              <a:rPr lang="en-US" dirty="0" err="1" smtClean="0"/>
              <a:t>hypovolaemia</a:t>
            </a:r>
            <a:r>
              <a:rPr lang="en-US" dirty="0" smtClean="0"/>
              <a:t> of pre-operative starvation causes a rise in ADH levels.12 If the plasma sodium falls rapidly to a low level (acute </a:t>
            </a:r>
            <a:r>
              <a:rPr lang="en-US" dirty="0" err="1" smtClean="0"/>
              <a:t>hyponatraemia</a:t>
            </a:r>
            <a:r>
              <a:rPr lang="en-US" dirty="0" smtClean="0"/>
              <a:t>), water moves into the cells in compensation and causes swelling of the cells. The brain is particularly vulnerable to acute </a:t>
            </a:r>
            <a:r>
              <a:rPr lang="en-US" dirty="0" err="1" smtClean="0"/>
              <a:t>hyponatraemia</a:t>
            </a:r>
            <a:r>
              <a:rPr lang="en-US" dirty="0" smtClean="0"/>
              <a:t>; this can manifest as cerebral </a:t>
            </a:r>
            <a:r>
              <a:rPr lang="en-US" dirty="0" err="1" smtClean="0"/>
              <a:t>oedema</a:t>
            </a:r>
            <a:r>
              <a:rPr lang="en-US" dirty="0" smtClean="0"/>
              <a:t>, raised intracranial pressure, and can cause brain stem </a:t>
            </a:r>
            <a:r>
              <a:rPr lang="en-US" dirty="0" err="1" smtClean="0"/>
              <a:t>herniation</a:t>
            </a:r>
            <a:r>
              <a:rPr lang="en-US" dirty="0" smtClean="0"/>
              <a:t>, coning and death</a:t>
            </a:r>
          </a:p>
          <a:p>
            <a:r>
              <a:rPr lang="en-US" dirty="0" smtClean="0"/>
              <a:t>Retrospective analyses of patients with acute </a:t>
            </a:r>
            <a:r>
              <a:rPr lang="en-US" dirty="0" err="1" smtClean="0"/>
              <a:t>hyponatraemia</a:t>
            </a:r>
            <a:r>
              <a:rPr lang="en-US" dirty="0" smtClean="0"/>
              <a:t> have shown that more than 50% of children develop symptoms when the plasma sodium is less than 125mmol.l-1, and that there is a mortality of 8.4% for severe acute </a:t>
            </a:r>
            <a:r>
              <a:rPr lang="en-US" dirty="0" err="1" smtClean="0"/>
              <a:t>hyponatraemia</a:t>
            </a:r>
            <a:r>
              <a:rPr lang="en-US" dirty="0" smtClean="0"/>
              <a:t>.</a:t>
            </a:r>
          </a:p>
          <a:p>
            <a:r>
              <a:rPr lang="en-US" dirty="0" smtClean="0"/>
              <a:t>Acute </a:t>
            </a:r>
            <a:r>
              <a:rPr lang="en-US" dirty="0" err="1" smtClean="0"/>
              <a:t>hyponatraemic</a:t>
            </a:r>
            <a:r>
              <a:rPr lang="en-US" dirty="0" smtClean="0"/>
              <a:t> encephalopathy typically presents with non-specific features such as nausea, vomiting and headache; if untreated, this will progress to reduced level of consciousness, seizures, respiratory depression and death. Nausea, vomiting and drowsiness may be attributed to the side effects of </a:t>
            </a:r>
            <a:r>
              <a:rPr lang="en-US" dirty="0" err="1" smtClean="0"/>
              <a:t>anaesthesia</a:t>
            </a:r>
            <a:r>
              <a:rPr lang="en-US" dirty="0" smtClean="0"/>
              <a:t>, but unfortunately by the onset of seizures and respiratory depression it may be too late to salvage the situation</a:t>
            </a:r>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child must be treated immediately with hypertonic saline</a:t>
            </a:r>
          </a:p>
          <a:p>
            <a:r>
              <a:rPr lang="en-US" sz="1200" kern="1200" baseline="0" dirty="0" smtClean="0">
                <a:solidFill>
                  <a:schemeClr val="tx1"/>
                </a:solidFill>
                <a:latin typeface="+mn-lt"/>
                <a:ea typeface="+mn-ea"/>
                <a:cs typeface="+mn-cs"/>
              </a:rPr>
              <a:t>(3% saline) to correct the plasma sodium, not an isotonic fluid</a:t>
            </a:r>
          </a:p>
          <a:p>
            <a:r>
              <a:rPr lang="en-US" sz="1200" kern="1200" baseline="0" dirty="0" smtClean="0">
                <a:solidFill>
                  <a:schemeClr val="tx1"/>
                </a:solidFill>
                <a:latin typeface="+mn-lt"/>
                <a:ea typeface="+mn-ea"/>
                <a:cs typeface="+mn-cs"/>
              </a:rPr>
              <a:t>(and definitely not a hypotonic fluid). Ideally, the child should</a:t>
            </a:r>
          </a:p>
          <a:p>
            <a:r>
              <a:rPr lang="en-US" sz="1200" kern="1200" baseline="0" dirty="0" smtClean="0">
                <a:solidFill>
                  <a:schemeClr val="tx1"/>
                </a:solidFill>
                <a:latin typeface="+mn-lt"/>
                <a:ea typeface="+mn-ea"/>
                <a:cs typeface="+mn-cs"/>
              </a:rPr>
              <a:t>be cared for in a PICU and 3% saline administered as follows:6</a:t>
            </a:r>
          </a:p>
          <a:p>
            <a:r>
              <a:rPr lang="en-US" sz="1200" kern="1200" baseline="0" dirty="0" smtClean="0">
                <a:solidFill>
                  <a:schemeClr val="tx1"/>
                </a:solidFill>
                <a:latin typeface="+mn-lt"/>
                <a:ea typeface="+mn-ea"/>
                <a:cs typeface="+mn-cs"/>
              </a:rPr>
              <a:t>• Give 3% </a:t>
            </a:r>
            <a:r>
              <a:rPr lang="en-US" sz="1200" kern="1200" baseline="0" dirty="0" err="1" smtClean="0">
                <a:solidFill>
                  <a:schemeClr val="tx1"/>
                </a:solidFill>
                <a:latin typeface="+mn-lt"/>
                <a:ea typeface="+mn-ea"/>
                <a:cs typeface="+mn-cs"/>
              </a:rPr>
              <a:t>NaCl</a:t>
            </a:r>
            <a:r>
              <a:rPr lang="en-US" sz="1200" kern="1200" baseline="0" dirty="0" smtClean="0">
                <a:solidFill>
                  <a:schemeClr val="tx1"/>
                </a:solidFill>
                <a:latin typeface="+mn-lt"/>
                <a:ea typeface="+mn-ea"/>
                <a:cs typeface="+mn-cs"/>
              </a:rPr>
              <a:t> 2ml.kg-1 over 10 minutes.</a:t>
            </a:r>
          </a:p>
          <a:p>
            <a:r>
              <a:rPr lang="en-US" sz="1200" kern="1200" baseline="0" dirty="0" smtClean="0">
                <a:solidFill>
                  <a:schemeClr val="tx1"/>
                </a:solidFill>
                <a:latin typeface="+mn-lt"/>
                <a:ea typeface="+mn-ea"/>
                <a:cs typeface="+mn-cs"/>
              </a:rPr>
              <a:t>• Repeat as necessary 1-2 times.</a:t>
            </a:r>
          </a:p>
          <a:p>
            <a:r>
              <a:rPr lang="en-US" sz="1200" kern="1200" baseline="0" dirty="0" smtClean="0">
                <a:solidFill>
                  <a:schemeClr val="tx1"/>
                </a:solidFill>
                <a:latin typeface="+mn-lt"/>
                <a:ea typeface="+mn-ea"/>
                <a:cs typeface="+mn-cs"/>
              </a:rPr>
              <a:t>• Recheck plasma Na+ after second bolus or 2 hours.</a:t>
            </a:r>
          </a:p>
          <a:p>
            <a:r>
              <a:rPr lang="en-US" sz="1200" kern="1200" baseline="0" dirty="0" smtClean="0">
                <a:solidFill>
                  <a:schemeClr val="tx1"/>
                </a:solidFill>
                <a:latin typeface="+mn-lt"/>
                <a:ea typeface="+mn-ea"/>
                <a:cs typeface="+mn-cs"/>
              </a:rPr>
              <a:t>• Stop therapy when the patient is symptom free (awake,</a:t>
            </a:r>
          </a:p>
          <a:p>
            <a:r>
              <a:rPr lang="en-US" sz="1200" kern="1200" baseline="0" dirty="0" smtClean="0">
                <a:solidFill>
                  <a:schemeClr val="tx1"/>
                </a:solidFill>
                <a:latin typeface="+mn-lt"/>
                <a:ea typeface="+mn-ea"/>
                <a:cs typeface="+mn-cs"/>
              </a:rPr>
              <a:t>alert, responding to commands, resolution of nausea and</a:t>
            </a:r>
          </a:p>
          <a:p>
            <a:r>
              <a:rPr lang="en-US" sz="1200" kern="1200" baseline="0" dirty="0" smtClean="0">
                <a:solidFill>
                  <a:schemeClr val="tx1"/>
                </a:solidFill>
                <a:latin typeface="+mn-lt"/>
                <a:ea typeface="+mn-ea"/>
                <a:cs typeface="+mn-cs"/>
              </a:rPr>
              <a:t>headache); a rise of Na+ 5-6mmol is achieved; or there is</a:t>
            </a:r>
          </a:p>
          <a:p>
            <a:r>
              <a:rPr lang="en-US" sz="1200" kern="1200" baseline="0" dirty="0" smtClean="0">
                <a:solidFill>
                  <a:schemeClr val="tx1"/>
                </a:solidFill>
                <a:latin typeface="+mn-lt"/>
                <a:ea typeface="+mn-ea"/>
                <a:cs typeface="+mn-cs"/>
              </a:rPr>
              <a:t>an acute rise in Na+ of 10mmol.l-1 in the first 5 hours.</a:t>
            </a:r>
          </a:p>
          <a:p>
            <a:r>
              <a:rPr lang="en-US" sz="1200" kern="1200" baseline="0" dirty="0" smtClean="0">
                <a:solidFill>
                  <a:schemeClr val="tx1"/>
                </a:solidFill>
                <a:latin typeface="+mn-lt"/>
                <a:ea typeface="+mn-ea"/>
                <a:cs typeface="+mn-cs"/>
              </a:rPr>
              <a:t>• Do not exceed a correction of Na+ more than15-20mmol.l-1</a:t>
            </a:r>
          </a:p>
          <a:p>
            <a:r>
              <a:rPr lang="en-US" sz="1200" kern="1200" baseline="0" dirty="0" smtClean="0">
                <a:solidFill>
                  <a:schemeClr val="tx1"/>
                </a:solidFill>
                <a:latin typeface="+mn-lt"/>
                <a:ea typeface="+mn-ea"/>
                <a:cs typeface="+mn-cs"/>
              </a:rPr>
              <a:t>in 48 hours.</a:t>
            </a:r>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factors influencing gastric emptying of fluids include the pressure gradient between the stomach and duodenum, and the density, volume, </a:t>
            </a:r>
            <a:r>
              <a:rPr lang="en-US" sz="1200" kern="1200" dirty="0" err="1" smtClean="0">
                <a:solidFill>
                  <a:schemeClr val="tx1"/>
                </a:solidFill>
                <a:latin typeface="+mn-lt"/>
                <a:ea typeface="+mn-ea"/>
                <a:cs typeface="+mn-cs"/>
              </a:rPr>
              <a:t>osmolality</a:t>
            </a:r>
            <a:r>
              <a:rPr lang="en-US" sz="1200" kern="1200" dirty="0" smtClean="0">
                <a:solidFill>
                  <a:schemeClr val="tx1"/>
                </a:solidFill>
                <a:latin typeface="+mn-lt"/>
                <a:ea typeface="+mn-ea"/>
                <a:cs typeface="+mn-cs"/>
              </a:rPr>
              <a:t> and pH of the gastric fluid</a:t>
            </a:r>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Score of 4 or more means &gt;50% chance of failed initial attempt</a:t>
            </a:r>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40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smtClean="0">
                <a:solidFill>
                  <a:schemeClr val="tx1"/>
                </a:solidFill>
                <a:latin typeface="+mn-lt"/>
                <a:ea typeface="+mn-ea"/>
                <a:cs typeface="+mn-cs"/>
              </a:rPr>
              <a:t>Dorsal arch veins –</a:t>
            </a:r>
          </a:p>
          <a:p>
            <a:r>
              <a:rPr lang="en-US" sz="1200" b="0" i="0" kern="1200" dirty="0" smtClean="0">
                <a:solidFill>
                  <a:schemeClr val="tx1"/>
                </a:solidFill>
                <a:latin typeface="+mn-lt"/>
                <a:ea typeface="+mn-ea"/>
                <a:cs typeface="+mn-cs"/>
              </a:rPr>
              <a:t> best seen on the back of the hand</a:t>
            </a:r>
          </a:p>
          <a:p>
            <a:r>
              <a:rPr lang="en-US" sz="1200" b="0" i="0" kern="1200" dirty="0" smtClean="0">
                <a:solidFill>
                  <a:schemeClr val="tx1"/>
                </a:solidFill>
                <a:latin typeface="+mn-lt"/>
                <a:ea typeface="+mn-ea"/>
                <a:cs typeface="+mn-cs"/>
              </a:rPr>
              <a:t>larger and easier to see and palpate over the back of the wrist. </a:t>
            </a:r>
          </a:p>
          <a:p>
            <a:r>
              <a:rPr lang="en-US" sz="1200" b="0" i="0" kern="1200" dirty="0" smtClean="0">
                <a:solidFill>
                  <a:schemeClr val="tx1"/>
                </a:solidFill>
                <a:latin typeface="+mn-lt"/>
                <a:ea typeface="+mn-ea"/>
                <a:cs typeface="+mn-cs"/>
              </a:rPr>
              <a:t> easily splinted and any infiltration easily spotted, so these veins are the preferred site.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feeder veins over the dorsum of the hand in the first </a:t>
            </a:r>
            <a:r>
              <a:rPr lang="en-US" sz="1200" b="0" i="0" kern="1200" dirty="0" err="1" smtClean="0">
                <a:solidFill>
                  <a:schemeClr val="tx1"/>
                </a:solidFill>
                <a:latin typeface="+mn-lt"/>
                <a:ea typeface="+mn-ea"/>
                <a:cs typeface="+mn-cs"/>
              </a:rPr>
              <a:t>interspace</a:t>
            </a:r>
            <a:r>
              <a:rPr lang="en-US" sz="1200" b="0" i="0" kern="1200" dirty="0" smtClean="0">
                <a:solidFill>
                  <a:schemeClr val="tx1"/>
                </a:solidFill>
                <a:latin typeface="+mn-lt"/>
                <a:ea typeface="+mn-ea"/>
                <a:cs typeface="+mn-cs"/>
              </a:rPr>
              <a:t> need to be treated with respect, as it is possible to </a:t>
            </a:r>
            <a:r>
              <a:rPr lang="en-US" sz="1200" b="0" i="0" kern="1200" dirty="0" err="1" smtClean="0">
                <a:solidFill>
                  <a:schemeClr val="tx1"/>
                </a:solidFill>
                <a:latin typeface="+mn-lt"/>
                <a:ea typeface="+mn-ea"/>
                <a:cs typeface="+mn-cs"/>
              </a:rPr>
              <a:t>cannulate</a:t>
            </a:r>
            <a:r>
              <a:rPr lang="en-US" sz="1200" b="0" i="0" kern="1200" dirty="0" smtClean="0">
                <a:solidFill>
                  <a:schemeClr val="tx1"/>
                </a:solidFill>
                <a:latin typeface="+mn-lt"/>
                <a:ea typeface="+mn-ea"/>
                <a:cs typeface="+mn-cs"/>
              </a:rPr>
              <a:t> an artery here, risking loss of a thumb, or part thereof. (</a:t>
            </a:r>
            <a:r>
              <a:rPr lang="en-US" sz="1200" b="0" i="0" kern="1200" dirty="0" err="1" smtClean="0">
                <a:solidFill>
                  <a:schemeClr val="tx1"/>
                </a:solidFill>
                <a:latin typeface="+mn-lt"/>
                <a:ea typeface="+mn-ea"/>
                <a:cs typeface="+mn-cs"/>
              </a:rPr>
              <a:t>princeps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pollicis</a:t>
            </a:r>
            <a:r>
              <a:rPr lang="en-US" sz="1200" b="0" i="0" kern="1200" dirty="0" smtClean="0">
                <a:solidFill>
                  <a:schemeClr val="tx1"/>
                </a:solidFill>
                <a:latin typeface="+mn-lt"/>
                <a:ea typeface="+mn-ea"/>
                <a:cs typeface="+mn-cs"/>
              </a:rPr>
              <a:t> artery). This is present in about 10% of infants.  If present it is usually the sole supply to thumb.</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Volar</a:t>
            </a:r>
            <a:r>
              <a:rPr lang="en-US" sz="1200" b="0" i="0" kern="1200" dirty="0" smtClean="0">
                <a:solidFill>
                  <a:schemeClr val="tx1"/>
                </a:solidFill>
                <a:latin typeface="+mn-lt"/>
                <a:ea typeface="+mn-ea"/>
                <a:cs typeface="+mn-cs"/>
              </a:rPr>
              <a:t> aspect</a:t>
            </a:r>
          </a:p>
          <a:p>
            <a:r>
              <a:rPr lang="en-US" sz="1200" b="0" i="0" kern="1200" dirty="0" smtClean="0">
                <a:solidFill>
                  <a:schemeClr val="tx1"/>
                </a:solidFill>
                <a:latin typeface="+mn-lt"/>
                <a:ea typeface="+mn-ea"/>
                <a:cs typeface="+mn-cs"/>
              </a:rPr>
              <a:t>Veins are easily seen on the </a:t>
            </a:r>
            <a:r>
              <a:rPr lang="en-US" sz="1200" b="0" i="0" kern="1200" dirty="0" err="1" smtClean="0">
                <a:solidFill>
                  <a:schemeClr val="tx1"/>
                </a:solidFill>
                <a:latin typeface="+mn-lt"/>
                <a:ea typeface="+mn-ea"/>
                <a:cs typeface="+mn-cs"/>
              </a:rPr>
              <a:t>volar</a:t>
            </a:r>
            <a:r>
              <a:rPr lang="en-US" sz="1200" b="0" i="0" kern="1200" dirty="0" smtClean="0">
                <a:solidFill>
                  <a:schemeClr val="tx1"/>
                </a:solidFill>
                <a:latin typeface="+mn-lt"/>
                <a:ea typeface="+mn-ea"/>
                <a:cs typeface="+mn-cs"/>
              </a:rPr>
              <a:t> side of the wrist.  They are usually quite small and fragile and whilst easily </a:t>
            </a:r>
            <a:r>
              <a:rPr lang="en-US" sz="1200" b="0" i="0" kern="1200" dirty="0" err="1" smtClean="0">
                <a:solidFill>
                  <a:schemeClr val="tx1"/>
                </a:solidFill>
                <a:latin typeface="+mn-lt"/>
                <a:ea typeface="+mn-ea"/>
                <a:cs typeface="+mn-cs"/>
              </a:rPr>
              <a:t>cannulated</a:t>
            </a:r>
            <a:r>
              <a:rPr lang="en-US" sz="1200" b="0" i="0" kern="1200" dirty="0" smtClean="0">
                <a:solidFill>
                  <a:schemeClr val="tx1"/>
                </a:solidFill>
                <a:latin typeface="+mn-lt"/>
                <a:ea typeface="+mn-ea"/>
                <a:cs typeface="+mn-cs"/>
              </a:rPr>
              <a:t>, do not last well.</a:t>
            </a:r>
          </a:p>
          <a:p>
            <a:r>
              <a:rPr lang="en-US" sz="1200" b="0" i="0" kern="1200" dirty="0" smtClean="0">
                <a:solidFill>
                  <a:schemeClr val="tx1"/>
                </a:solidFill>
                <a:latin typeface="+mn-lt"/>
                <a:ea typeface="+mn-ea"/>
                <a:cs typeface="+mn-cs"/>
              </a:rPr>
              <a:t>They are useful secondary sites, but must be carefully watched when noxious substances (</a:t>
            </a:r>
            <a:r>
              <a:rPr lang="en-US" sz="1200" b="0" i="0" kern="1200" dirty="0" err="1" smtClean="0">
                <a:solidFill>
                  <a:schemeClr val="tx1"/>
                </a:solidFill>
                <a:latin typeface="+mn-lt"/>
                <a:ea typeface="+mn-ea"/>
                <a:cs typeface="+mn-cs"/>
              </a:rPr>
              <a:t>eg</a:t>
            </a:r>
            <a:r>
              <a:rPr lang="en-US" sz="1200" b="0" i="0" kern="1200" dirty="0" smtClean="0">
                <a:solidFill>
                  <a:schemeClr val="tx1"/>
                </a:solidFill>
                <a:latin typeface="+mn-lt"/>
                <a:ea typeface="+mn-ea"/>
                <a:cs typeface="+mn-cs"/>
              </a:rPr>
              <a:t> Dopamine, </a:t>
            </a:r>
            <a:r>
              <a:rPr lang="en-US" sz="1200" b="0" i="0" kern="1200" dirty="0" err="1" smtClean="0">
                <a:solidFill>
                  <a:schemeClr val="tx1"/>
                </a:solidFill>
                <a:latin typeface="+mn-lt"/>
                <a:ea typeface="+mn-ea"/>
                <a:cs typeface="+mn-cs"/>
              </a:rPr>
              <a:t>Vancomycin</a:t>
            </a:r>
            <a:r>
              <a:rPr lang="en-US" sz="1200" b="0" i="0" kern="1200" dirty="0" smtClean="0">
                <a:solidFill>
                  <a:schemeClr val="tx1"/>
                </a:solidFill>
                <a:latin typeface="+mn-lt"/>
                <a:ea typeface="+mn-ea"/>
                <a:cs typeface="+mn-cs"/>
              </a:rPr>
              <a:t>) are infused, as they are prone to ‘burn’.</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Cubital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fossa</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Median </a:t>
            </a:r>
            <a:r>
              <a:rPr lang="en-US" sz="1200" b="0" i="0" kern="1200" dirty="0" err="1" smtClean="0">
                <a:solidFill>
                  <a:schemeClr val="tx1"/>
                </a:solidFill>
                <a:latin typeface="+mn-lt"/>
                <a:ea typeface="+mn-ea"/>
                <a:cs typeface="+mn-cs"/>
              </a:rPr>
              <a:t>antecubital</a:t>
            </a:r>
            <a:r>
              <a:rPr lang="en-US" sz="1200" b="0" i="0" kern="1200" dirty="0" smtClean="0">
                <a:solidFill>
                  <a:schemeClr val="tx1"/>
                </a:solidFill>
                <a:latin typeface="+mn-lt"/>
                <a:ea typeface="+mn-ea"/>
                <a:cs typeface="+mn-cs"/>
              </a:rPr>
              <a:t>, cephalic and </a:t>
            </a:r>
            <a:r>
              <a:rPr lang="en-US" sz="1200" b="0" i="0" kern="1200" dirty="0" err="1" smtClean="0">
                <a:solidFill>
                  <a:schemeClr val="tx1"/>
                </a:solidFill>
                <a:latin typeface="+mn-lt"/>
                <a:ea typeface="+mn-ea"/>
                <a:cs typeface="+mn-cs"/>
              </a:rPr>
              <a:t>basilic</a:t>
            </a:r>
            <a:r>
              <a:rPr lang="en-US" sz="1200" b="0" i="0" kern="1200" dirty="0" smtClean="0">
                <a:solidFill>
                  <a:schemeClr val="tx1"/>
                </a:solidFill>
                <a:latin typeface="+mn-lt"/>
                <a:ea typeface="+mn-ea"/>
                <a:cs typeface="+mn-cs"/>
              </a:rPr>
              <a:t> veins</a:t>
            </a:r>
          </a:p>
          <a:p>
            <a:r>
              <a:rPr lang="en-US" sz="1200" b="0" i="0" kern="1200" dirty="0" smtClean="0">
                <a:solidFill>
                  <a:schemeClr val="tx1"/>
                </a:solidFill>
                <a:latin typeface="+mn-lt"/>
                <a:ea typeface="+mn-ea"/>
                <a:cs typeface="+mn-cs"/>
              </a:rPr>
              <a:t>Median </a:t>
            </a:r>
            <a:r>
              <a:rPr lang="en-US" sz="1200" b="0" i="0" kern="1200" dirty="0" err="1" smtClean="0">
                <a:solidFill>
                  <a:schemeClr val="tx1"/>
                </a:solidFill>
                <a:latin typeface="+mn-lt"/>
                <a:ea typeface="+mn-ea"/>
                <a:cs typeface="+mn-cs"/>
              </a:rPr>
              <a:t>antecubital</a:t>
            </a:r>
            <a:r>
              <a:rPr lang="en-US" sz="1200" b="0" i="0" kern="1200" dirty="0" smtClean="0">
                <a:solidFill>
                  <a:schemeClr val="tx1"/>
                </a:solidFill>
                <a:latin typeface="+mn-lt"/>
                <a:ea typeface="+mn-ea"/>
                <a:cs typeface="+mn-cs"/>
              </a:rPr>
              <a:t>, cephalic and </a:t>
            </a:r>
            <a:r>
              <a:rPr lang="en-US" sz="1200" b="0" i="0" kern="1200" dirty="0" err="1" smtClean="0">
                <a:solidFill>
                  <a:schemeClr val="tx1"/>
                </a:solidFill>
                <a:latin typeface="+mn-lt"/>
                <a:ea typeface="+mn-ea"/>
                <a:cs typeface="+mn-cs"/>
              </a:rPr>
              <a:t>basilic</a:t>
            </a:r>
            <a:r>
              <a:rPr lang="en-US" sz="1200" b="0" i="0" kern="1200" dirty="0" smtClean="0">
                <a:solidFill>
                  <a:schemeClr val="tx1"/>
                </a:solidFill>
                <a:latin typeface="+mn-lt"/>
                <a:ea typeface="+mn-ea"/>
                <a:cs typeface="+mn-cs"/>
              </a:rPr>
              <a:t> veins are easy to hit and tend to last quite well if splinted properly.  These veins are the preferred sites for insertion of </a:t>
            </a:r>
            <a:r>
              <a:rPr lang="en-US" sz="1200" b="0" i="0" kern="1200" dirty="0" err="1" smtClean="0">
                <a:solidFill>
                  <a:schemeClr val="tx1"/>
                </a:solidFill>
                <a:latin typeface="+mn-lt"/>
                <a:ea typeface="+mn-ea"/>
                <a:cs typeface="+mn-cs"/>
              </a:rPr>
              <a:t>percutaneous</a:t>
            </a:r>
            <a:r>
              <a:rPr lang="en-US" sz="1200" b="0" i="0" kern="1200" dirty="0" smtClean="0">
                <a:solidFill>
                  <a:schemeClr val="tx1"/>
                </a:solidFill>
                <a:latin typeface="+mn-lt"/>
                <a:ea typeface="+mn-ea"/>
                <a:cs typeface="+mn-cs"/>
              </a:rPr>
              <a:t> central venous catheters.  These should be avoided unless absolutely necessary in any infant likely to need long term IV therapy.</a:t>
            </a:r>
          </a:p>
          <a:p>
            <a:r>
              <a:rPr lang="en-US" sz="1200" b="0" i="0" kern="1200" dirty="0" smtClean="0">
                <a:solidFill>
                  <a:schemeClr val="tx1"/>
                </a:solidFill>
                <a:latin typeface="+mn-lt"/>
                <a:ea typeface="+mn-ea"/>
                <a:cs typeface="+mn-cs"/>
              </a:rPr>
              <a:t>The median nerve and brachial artery are both in the same anatomical vicinity and therefore vulnerable to damage. </a:t>
            </a:r>
          </a:p>
          <a:p>
            <a:r>
              <a:rPr lang="en-US" sz="1200" b="0" i="0" kern="1200" dirty="0" smtClean="0">
                <a:solidFill>
                  <a:schemeClr val="tx1"/>
                </a:solidFill>
                <a:latin typeface="+mn-lt"/>
                <a:ea typeface="+mn-ea"/>
                <a:cs typeface="+mn-cs"/>
              </a:rPr>
              <a:t>Foot</a:t>
            </a:r>
          </a:p>
          <a:p>
            <a:r>
              <a:rPr lang="en-US" sz="1200" b="0" i="0" kern="1200" dirty="0" smtClean="0">
                <a:solidFill>
                  <a:schemeClr val="tx1"/>
                </a:solidFill>
                <a:latin typeface="+mn-lt"/>
                <a:ea typeface="+mn-ea"/>
                <a:cs typeface="+mn-cs"/>
              </a:rPr>
              <a:t>Dorsal arch</a:t>
            </a:r>
          </a:p>
          <a:p>
            <a:r>
              <a:rPr lang="en-US" sz="1200" b="0" i="0" kern="1200" dirty="0" smtClean="0">
                <a:solidFill>
                  <a:schemeClr val="tx1"/>
                </a:solidFill>
                <a:latin typeface="+mn-lt"/>
                <a:ea typeface="+mn-ea"/>
                <a:cs typeface="+mn-cs"/>
              </a:rPr>
              <a:t>Dorsal arch veins are small, but easily </a:t>
            </a:r>
            <a:r>
              <a:rPr lang="en-US" sz="1200" b="0" i="0" kern="1200" dirty="0" err="1" smtClean="0">
                <a:solidFill>
                  <a:schemeClr val="tx1"/>
                </a:solidFill>
                <a:latin typeface="+mn-lt"/>
                <a:ea typeface="+mn-ea"/>
                <a:cs typeface="+mn-cs"/>
              </a:rPr>
              <a:t>cannulated</a:t>
            </a:r>
            <a:r>
              <a:rPr lang="en-US" sz="1200" b="0" i="0" kern="1200" dirty="0" smtClean="0">
                <a:solidFill>
                  <a:schemeClr val="tx1"/>
                </a:solidFill>
                <a:latin typeface="+mn-lt"/>
                <a:ea typeface="+mn-ea"/>
                <a:cs typeface="+mn-cs"/>
              </a:rPr>
              <a:t> and last surprisingly well.  The vein on the lateral aspect, running below </a:t>
            </a:r>
            <a:r>
              <a:rPr lang="en-US" sz="1200" b="0" i="0" kern="1200" dirty="0" err="1" smtClean="0">
                <a:solidFill>
                  <a:schemeClr val="tx1"/>
                </a:solidFill>
                <a:latin typeface="+mn-lt"/>
                <a:ea typeface="+mn-ea"/>
                <a:cs typeface="+mn-cs"/>
              </a:rPr>
              <a:t>malleolus</a:t>
            </a:r>
            <a:r>
              <a:rPr lang="en-US" sz="1200" b="0" i="0" kern="1200" dirty="0" smtClean="0">
                <a:solidFill>
                  <a:schemeClr val="tx1"/>
                </a:solidFill>
                <a:latin typeface="+mn-lt"/>
                <a:ea typeface="+mn-ea"/>
                <a:cs typeface="+mn-cs"/>
              </a:rPr>
              <a:t>, is easy to access, but must be splinted carefully and watched for infiltration.</a:t>
            </a:r>
          </a:p>
          <a:p>
            <a:r>
              <a:rPr lang="en-US" sz="1200" b="0" i="0" kern="1200" dirty="0" smtClean="0">
                <a:solidFill>
                  <a:schemeClr val="tx1"/>
                </a:solidFill>
                <a:latin typeface="+mn-lt"/>
                <a:ea typeface="+mn-ea"/>
                <a:cs typeface="+mn-cs"/>
              </a:rPr>
              <a:t>Veins leading up to short </a:t>
            </a:r>
            <a:r>
              <a:rPr lang="en-US" sz="1200" b="0" i="0" kern="1200" dirty="0" err="1" smtClean="0">
                <a:solidFill>
                  <a:schemeClr val="tx1"/>
                </a:solidFill>
                <a:latin typeface="+mn-lt"/>
                <a:ea typeface="+mn-ea"/>
                <a:cs typeface="+mn-cs"/>
              </a:rPr>
              <a:t>saphenous</a:t>
            </a:r>
            <a:r>
              <a:rPr lang="en-US" sz="1200" b="0" i="0" kern="1200" dirty="0" smtClean="0">
                <a:solidFill>
                  <a:schemeClr val="tx1"/>
                </a:solidFill>
                <a:latin typeface="+mn-lt"/>
                <a:ea typeface="+mn-ea"/>
                <a:cs typeface="+mn-cs"/>
              </a:rPr>
              <a:t> are often good options.</a:t>
            </a:r>
          </a:p>
          <a:p>
            <a:r>
              <a:rPr lang="en-US" sz="1200" b="0" i="0" kern="1200" dirty="0" err="1" smtClean="0">
                <a:solidFill>
                  <a:schemeClr val="tx1"/>
                </a:solidFill>
                <a:latin typeface="+mn-lt"/>
                <a:ea typeface="+mn-ea"/>
                <a:cs typeface="+mn-cs"/>
              </a:rPr>
              <a:t>Saphenous</a:t>
            </a:r>
            <a:r>
              <a:rPr lang="en-US" sz="1200" b="0" i="0" kern="1200" dirty="0" smtClean="0">
                <a:solidFill>
                  <a:schemeClr val="tx1"/>
                </a:solidFill>
                <a:latin typeface="+mn-lt"/>
                <a:ea typeface="+mn-ea"/>
                <a:cs typeface="+mn-cs"/>
              </a:rPr>
              <a:t> vein, ankle</a:t>
            </a:r>
          </a:p>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saphenous</a:t>
            </a:r>
            <a:r>
              <a:rPr lang="en-US" sz="1200" b="0" i="0" kern="1200" dirty="0" smtClean="0">
                <a:solidFill>
                  <a:schemeClr val="tx1"/>
                </a:solidFill>
                <a:latin typeface="+mn-lt"/>
                <a:ea typeface="+mn-ea"/>
                <a:cs typeface="+mn-cs"/>
              </a:rPr>
              <a:t> vein runs reliably just anterior to medial </a:t>
            </a:r>
            <a:r>
              <a:rPr lang="en-US" sz="1200" b="0" i="0" kern="1200" dirty="0" err="1" smtClean="0">
                <a:solidFill>
                  <a:schemeClr val="tx1"/>
                </a:solidFill>
                <a:latin typeface="+mn-lt"/>
                <a:ea typeface="+mn-ea"/>
                <a:cs typeface="+mn-cs"/>
              </a:rPr>
              <a:t>malleolus</a:t>
            </a:r>
            <a:r>
              <a:rPr lang="en-US" sz="1200" b="0" i="0" kern="1200" dirty="0" smtClean="0">
                <a:solidFill>
                  <a:schemeClr val="tx1"/>
                </a:solidFill>
                <a:latin typeface="+mn-lt"/>
                <a:ea typeface="+mn-ea"/>
                <a:cs typeface="+mn-cs"/>
              </a:rPr>
              <a:t> and is large and straight. It is easy to access and lasts well although is not always readily </a:t>
            </a:r>
            <a:r>
              <a:rPr lang="en-US" sz="1200" b="0" i="0" kern="1200" dirty="0" err="1" smtClean="0">
                <a:solidFill>
                  <a:schemeClr val="tx1"/>
                </a:solidFill>
                <a:latin typeface="+mn-lt"/>
                <a:ea typeface="+mn-ea"/>
                <a:cs typeface="+mn-cs"/>
              </a:rPr>
              <a:t>visualised</a:t>
            </a:r>
            <a:r>
              <a:rPr lang="en-US" sz="1200" b="0" i="0" kern="1200" dirty="0" smtClean="0">
                <a:solidFill>
                  <a:schemeClr val="tx1"/>
                </a:solidFill>
                <a:latin typeface="+mn-lt"/>
                <a:ea typeface="+mn-ea"/>
                <a:cs typeface="+mn-cs"/>
              </a:rPr>
              <a:t>. These veins are also good sites for insertion of </a:t>
            </a:r>
            <a:r>
              <a:rPr lang="en-US" sz="1200" b="0" i="0" kern="1200" dirty="0" err="1" smtClean="0">
                <a:solidFill>
                  <a:schemeClr val="tx1"/>
                </a:solidFill>
                <a:latin typeface="+mn-lt"/>
                <a:ea typeface="+mn-ea"/>
                <a:cs typeface="+mn-cs"/>
              </a:rPr>
              <a:t>percutaneous</a:t>
            </a:r>
            <a:r>
              <a:rPr lang="en-US" sz="1200" b="0" i="0" kern="1200" dirty="0" smtClean="0">
                <a:solidFill>
                  <a:schemeClr val="tx1"/>
                </a:solidFill>
                <a:latin typeface="+mn-lt"/>
                <a:ea typeface="+mn-ea"/>
                <a:cs typeface="+mn-cs"/>
              </a:rPr>
              <a:t> central venous catheters and should again be avoided in an infant likely to need long term IV access.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Scalp</a:t>
            </a:r>
          </a:p>
          <a:p>
            <a:r>
              <a:rPr lang="en-US" sz="1200" b="0" i="0" kern="1200" dirty="0" smtClean="0">
                <a:solidFill>
                  <a:schemeClr val="tx1"/>
                </a:solidFill>
                <a:latin typeface="+mn-lt"/>
                <a:ea typeface="+mn-ea"/>
                <a:cs typeface="+mn-cs"/>
              </a:rPr>
              <a:t>The superficial temporal vein runs anterior to the ear and is accessible over a distance of 5-8 cm in most babies and lasts well if secured appropriately This vein is also a good site for the insertion of </a:t>
            </a:r>
            <a:r>
              <a:rPr lang="en-US" sz="1200" b="0" i="0" kern="1200" dirty="0" err="1" smtClean="0">
                <a:solidFill>
                  <a:schemeClr val="tx1"/>
                </a:solidFill>
                <a:latin typeface="+mn-lt"/>
                <a:ea typeface="+mn-ea"/>
                <a:cs typeface="+mn-cs"/>
              </a:rPr>
              <a:t>percutaneous</a:t>
            </a:r>
            <a:r>
              <a:rPr lang="en-US" sz="1200" b="0" i="0" kern="1200" dirty="0" smtClean="0">
                <a:solidFill>
                  <a:schemeClr val="tx1"/>
                </a:solidFill>
                <a:latin typeface="+mn-lt"/>
                <a:ea typeface="+mn-ea"/>
                <a:cs typeface="+mn-cs"/>
              </a:rPr>
              <a:t> central venous catheters and should be avoided if possible in infants likely to need long term IV access.</a:t>
            </a:r>
          </a:p>
          <a:p>
            <a:r>
              <a:rPr lang="en-US" sz="1200" b="0" i="0" kern="1200" dirty="0" smtClean="0">
                <a:solidFill>
                  <a:schemeClr val="tx1"/>
                </a:solidFill>
                <a:latin typeface="+mn-lt"/>
                <a:ea typeface="+mn-ea"/>
                <a:cs typeface="+mn-cs"/>
              </a:rPr>
              <a:t>The proximity of the temporal artery, which runs beside it, is a hazard. In small infants it can be almost impossible to tell the difference, even when the catheter has been inserted. It is important to try to identify the vessels separately, by careful palpation and by observation in a good light (in the smaller infants one can see the artery pulsate). If the catheter is in an artery, it must be removed.</a:t>
            </a: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41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Transillumination</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Application of a COLD light directly to the skin in a darkened room can be helpful in finding veins in neonates and infants</a:t>
            </a:r>
          </a:p>
          <a:p>
            <a:r>
              <a:rPr lang="en-US" sz="1200" b="0" i="0" kern="1200" dirty="0" smtClean="0">
                <a:solidFill>
                  <a:schemeClr val="tx1"/>
                </a:solidFill>
                <a:latin typeface="+mn-lt"/>
                <a:ea typeface="+mn-ea"/>
                <a:cs typeface="+mn-cs"/>
              </a:rPr>
              <a:t>Only cold lights (usually </a:t>
            </a:r>
            <a:r>
              <a:rPr lang="en-US" sz="1200" b="0" i="0" kern="1200" dirty="0" err="1" smtClean="0">
                <a:solidFill>
                  <a:schemeClr val="tx1"/>
                </a:solidFill>
                <a:latin typeface="+mn-lt"/>
                <a:ea typeface="+mn-ea"/>
                <a:cs typeface="+mn-cs"/>
              </a:rPr>
              <a:t>fibre</a:t>
            </a:r>
            <a:r>
              <a:rPr lang="en-US" sz="1200" b="0" i="0" kern="1200" dirty="0" smtClean="0">
                <a:solidFill>
                  <a:schemeClr val="tx1"/>
                </a:solidFill>
                <a:latin typeface="+mn-lt"/>
                <a:ea typeface="+mn-ea"/>
                <a:cs typeface="+mn-cs"/>
              </a:rPr>
              <a:t>-optic sources) should be used. Normal torches can burn the skin and should never be used</a:t>
            </a:r>
          </a:p>
          <a:p>
            <a:r>
              <a:rPr lang="en-US" sz="1200" b="0" i="0" kern="1200" dirty="0" smtClean="0">
                <a:solidFill>
                  <a:schemeClr val="tx1"/>
                </a:solidFill>
                <a:latin typeface="+mn-lt"/>
                <a:ea typeface="+mn-ea"/>
                <a:cs typeface="+mn-cs"/>
              </a:rPr>
              <a:t>Trans-illumination adds a layer of complexity to IV insertion as the operator has to hold a light to the skin, position the site and insert the </a:t>
            </a:r>
            <a:r>
              <a:rPr lang="en-US" sz="1200" b="0" i="0" kern="1200" dirty="0" err="1" smtClean="0">
                <a:solidFill>
                  <a:schemeClr val="tx1"/>
                </a:solidFill>
                <a:latin typeface="+mn-lt"/>
                <a:ea typeface="+mn-ea"/>
                <a:cs typeface="+mn-cs"/>
              </a:rPr>
              <a:t>cannula</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47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Ultrasound guided approach</a:t>
            </a:r>
          </a:p>
          <a:p>
            <a:r>
              <a:rPr lang="en-US" sz="1200" b="0" i="0" kern="1200" dirty="0" smtClean="0">
                <a:solidFill>
                  <a:schemeClr val="tx1"/>
                </a:solidFill>
                <a:latin typeface="+mn-lt"/>
                <a:ea typeface="+mn-ea"/>
                <a:cs typeface="+mn-cs"/>
              </a:rPr>
              <a:t>Scan carefully for the most suitable vein</a:t>
            </a:r>
          </a:p>
          <a:p>
            <a:r>
              <a:rPr lang="en-US" sz="1200" b="0" i="0" kern="1200" dirty="0" smtClean="0">
                <a:solidFill>
                  <a:schemeClr val="tx1"/>
                </a:solidFill>
                <a:latin typeface="+mn-lt"/>
                <a:ea typeface="+mn-ea"/>
                <a:cs typeface="+mn-cs"/>
              </a:rPr>
              <a:t>The most commonly used vein with the highest success rate in children is the cephalic vein in the proximal forearm</a:t>
            </a:r>
          </a:p>
          <a:p>
            <a:r>
              <a:rPr lang="en-US" sz="1200" b="0" i="0" kern="1200" dirty="0" smtClean="0">
                <a:solidFill>
                  <a:schemeClr val="tx1"/>
                </a:solidFill>
                <a:latin typeface="+mn-lt"/>
                <a:ea typeface="+mn-ea"/>
                <a:cs typeface="+mn-cs"/>
              </a:rPr>
              <a:t>Other sites include the long </a:t>
            </a:r>
            <a:r>
              <a:rPr lang="en-US" sz="1200" b="0" i="0" kern="1200" dirty="0" err="1" smtClean="0">
                <a:solidFill>
                  <a:schemeClr val="tx1"/>
                </a:solidFill>
                <a:latin typeface="+mn-lt"/>
                <a:ea typeface="+mn-ea"/>
                <a:cs typeface="+mn-cs"/>
              </a:rPr>
              <a:t>saphenous</a:t>
            </a:r>
            <a:r>
              <a:rPr lang="en-US" sz="1200" b="0" i="0" kern="1200" dirty="0" smtClean="0">
                <a:solidFill>
                  <a:schemeClr val="tx1"/>
                </a:solidFill>
                <a:latin typeface="+mn-lt"/>
                <a:ea typeface="+mn-ea"/>
                <a:cs typeface="+mn-cs"/>
              </a:rPr>
              <a:t> vein at or just proximal to the ankle, or the medial aspect of the upper arm (midline catheter)</a:t>
            </a:r>
          </a:p>
          <a:p>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48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Once through skin, stop and reorient the needle tip with regards to the vein. It is much easier if one advances directly over the vein, rather than from the side.</a:t>
            </a:r>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Splint: shape the splint to the limb and </a:t>
            </a:r>
            <a:r>
              <a:rPr lang="en-US" sz="1200" b="0" i="0" kern="1200" dirty="0" err="1" smtClean="0">
                <a:solidFill>
                  <a:schemeClr val="tx1"/>
                </a:solidFill>
                <a:latin typeface="+mn-lt"/>
                <a:ea typeface="+mn-ea"/>
                <a:cs typeface="+mn-cs"/>
              </a:rPr>
              <a:t>immobilise</a:t>
            </a:r>
            <a:r>
              <a:rPr lang="en-US" sz="1200" b="0" i="0" kern="1200" dirty="0" smtClean="0">
                <a:solidFill>
                  <a:schemeClr val="tx1"/>
                </a:solidFill>
                <a:latin typeface="+mn-lt"/>
                <a:ea typeface="+mn-ea"/>
                <a:cs typeface="+mn-cs"/>
              </a:rPr>
              <a:t> the joint above the insertion site (use smallest possible and avoid pressure areas). Tape loosely at the top and over the fingers. Place another notched tape a little more firmly over the hub of the catheter, so as not to obscure the insertion site itself. If necessary, place a piece of gauze between the hub and the skin so as to avoid a pressure area. Fingers/toes must be visible, as must the area around the catheter tip</a:t>
            </a:r>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Choose the site carefully, aiming to avoid an excessive number of attempts. Defer to another staff member after three unsuccessful attempts.</a:t>
            </a:r>
          </a:p>
          <a:p>
            <a:r>
              <a:rPr lang="en-US" sz="1200" b="0" i="0" kern="1200" dirty="0" smtClean="0">
                <a:solidFill>
                  <a:schemeClr val="tx1"/>
                </a:solidFill>
                <a:latin typeface="+mn-lt"/>
                <a:ea typeface="+mn-ea"/>
                <a:cs typeface="+mn-cs"/>
              </a:rPr>
              <a:t>Use aseptic technique.</a:t>
            </a:r>
          </a:p>
          <a:p>
            <a:r>
              <a:rPr lang="en-US" sz="1200" b="0" i="0" kern="1200" dirty="0" smtClean="0">
                <a:solidFill>
                  <a:schemeClr val="tx1"/>
                </a:solidFill>
                <a:latin typeface="+mn-lt"/>
                <a:ea typeface="+mn-ea"/>
                <a:cs typeface="+mn-cs"/>
              </a:rPr>
              <a:t>Aim to provide pain relief (oral sucrose, non-pharmacological measures).</a:t>
            </a:r>
          </a:p>
          <a:p>
            <a:r>
              <a:rPr lang="en-US" sz="1200" b="0" i="0" kern="1200" dirty="0" smtClean="0">
                <a:solidFill>
                  <a:schemeClr val="tx1"/>
                </a:solidFill>
                <a:latin typeface="+mn-lt"/>
                <a:ea typeface="+mn-ea"/>
                <a:cs typeface="+mn-cs"/>
              </a:rPr>
              <a:t>Secure the successfully inserted </a:t>
            </a:r>
            <a:r>
              <a:rPr lang="en-US" sz="1200" b="0" i="0" kern="1200" dirty="0" err="1" smtClean="0">
                <a:solidFill>
                  <a:schemeClr val="tx1"/>
                </a:solidFill>
                <a:latin typeface="+mn-lt"/>
                <a:ea typeface="+mn-ea"/>
                <a:cs typeface="+mn-cs"/>
              </a:rPr>
              <a:t>cannula</a:t>
            </a:r>
            <a:r>
              <a:rPr lang="en-US" sz="1200" b="0" i="0" kern="1200" dirty="0" smtClean="0">
                <a:solidFill>
                  <a:schemeClr val="tx1"/>
                </a:solidFill>
                <a:latin typeface="+mn-lt"/>
                <a:ea typeface="+mn-ea"/>
                <a:cs typeface="+mn-cs"/>
              </a:rPr>
              <a:t> carefully by using a splint and appropriately placed tapes. The distal fingers or toes and insertion site must remain visible for regular inspection.</a:t>
            </a:r>
          </a:p>
          <a:p>
            <a:r>
              <a:rPr lang="en-US" sz="1200" b="0" i="0" kern="1200" dirty="0" err="1" smtClean="0">
                <a:solidFill>
                  <a:schemeClr val="tx1"/>
                </a:solidFill>
                <a:latin typeface="+mn-lt"/>
                <a:ea typeface="+mn-ea"/>
                <a:cs typeface="+mn-cs"/>
              </a:rPr>
              <a:t>Resite</a:t>
            </a:r>
            <a:r>
              <a:rPr lang="en-US" sz="1200" b="0" i="0" kern="1200" dirty="0" smtClean="0">
                <a:solidFill>
                  <a:schemeClr val="tx1"/>
                </a:solidFill>
                <a:latin typeface="+mn-lt"/>
                <a:ea typeface="+mn-ea"/>
                <a:cs typeface="+mn-cs"/>
              </a:rPr>
              <a:t> promptly with signs of phlebitis, </a:t>
            </a:r>
            <a:r>
              <a:rPr lang="en-US" sz="1200" b="0" i="0" kern="1200" dirty="0" err="1" smtClean="0">
                <a:solidFill>
                  <a:schemeClr val="tx1"/>
                </a:solidFill>
                <a:latin typeface="+mn-lt"/>
                <a:ea typeface="+mn-ea"/>
                <a:cs typeface="+mn-cs"/>
              </a:rPr>
              <a:t>induration</a:t>
            </a:r>
            <a:r>
              <a:rPr lang="en-US" sz="1200" b="0" i="0" kern="1200" dirty="0" smtClean="0">
                <a:solidFill>
                  <a:schemeClr val="tx1"/>
                </a:solidFill>
                <a:latin typeface="+mn-lt"/>
                <a:ea typeface="+mn-ea"/>
                <a:cs typeface="+mn-cs"/>
              </a:rPr>
              <a:t> or swelling.</a:t>
            </a:r>
          </a:p>
          <a:p>
            <a:r>
              <a:rPr lang="en-US" sz="1200" b="0" i="0" kern="1200" dirty="0" smtClean="0">
                <a:solidFill>
                  <a:schemeClr val="tx1"/>
                </a:solidFill>
                <a:latin typeface="+mn-lt"/>
                <a:ea typeface="+mn-ea"/>
                <a:cs typeface="+mn-cs"/>
              </a:rPr>
              <a:t>Consider elective </a:t>
            </a:r>
            <a:r>
              <a:rPr lang="en-US" sz="1200" b="0" i="0" kern="1200" dirty="0" err="1" smtClean="0">
                <a:solidFill>
                  <a:schemeClr val="tx1"/>
                </a:solidFill>
                <a:latin typeface="+mn-lt"/>
                <a:ea typeface="+mn-ea"/>
                <a:cs typeface="+mn-cs"/>
              </a:rPr>
              <a:t>resiting</a:t>
            </a:r>
            <a:r>
              <a:rPr lang="en-US" sz="1200" b="0" i="0" kern="1200" dirty="0" smtClean="0">
                <a:solidFill>
                  <a:schemeClr val="tx1"/>
                </a:solidFill>
                <a:latin typeface="+mn-lt"/>
                <a:ea typeface="+mn-ea"/>
                <a:cs typeface="+mn-cs"/>
              </a:rPr>
              <a:t> after 48-72 hours to </a:t>
            </a:r>
            <a:r>
              <a:rPr lang="en-US" sz="1200" b="0" i="0" kern="1200" dirty="0" err="1" smtClean="0">
                <a:solidFill>
                  <a:schemeClr val="tx1"/>
                </a:solidFill>
                <a:latin typeface="+mn-lt"/>
                <a:ea typeface="+mn-ea"/>
                <a:cs typeface="+mn-cs"/>
              </a:rPr>
              <a:t>minimise</a:t>
            </a:r>
            <a:r>
              <a:rPr lang="en-US" sz="1200" b="0" i="0" kern="1200" dirty="0" smtClean="0">
                <a:solidFill>
                  <a:schemeClr val="tx1"/>
                </a:solidFill>
                <a:latin typeface="+mn-lt"/>
                <a:ea typeface="+mn-ea"/>
                <a:cs typeface="+mn-cs"/>
              </a:rPr>
              <a:t> infection. Remove unused </a:t>
            </a:r>
            <a:r>
              <a:rPr lang="en-US" sz="1200" b="0" i="0" kern="1200" dirty="0" err="1" smtClean="0">
                <a:solidFill>
                  <a:schemeClr val="tx1"/>
                </a:solidFill>
                <a:latin typeface="+mn-lt"/>
                <a:ea typeface="+mn-ea"/>
                <a:cs typeface="+mn-cs"/>
              </a:rPr>
              <a:t>cannulas</a:t>
            </a:r>
            <a:r>
              <a:rPr lang="en-US" sz="1200" b="0" i="0" kern="1200" dirty="0" smtClean="0">
                <a:solidFill>
                  <a:schemeClr val="tx1"/>
                </a:solidFill>
                <a:latin typeface="+mn-lt"/>
                <a:ea typeface="+mn-ea"/>
                <a:cs typeface="+mn-cs"/>
              </a:rPr>
              <a:t>, which can act as a source of infection</a:t>
            </a:r>
          </a:p>
          <a:p>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Clear fluids include fruit juice without pulp, water, and coffee or tea without milk; but do not include alcohol. Milk is not included under clear fluids because it coagulates in the acidic environment of stomach and delays gastric emptying.</a:t>
            </a:r>
          </a:p>
          <a:p>
            <a:r>
              <a:rPr lang="en-US" sz="1200" kern="1200" dirty="0" smtClean="0">
                <a:solidFill>
                  <a:schemeClr val="tx1"/>
                </a:solidFill>
                <a:latin typeface="+mn-lt"/>
                <a:ea typeface="+mn-ea"/>
                <a:cs typeface="+mn-cs"/>
              </a:rPr>
              <a:t>The APRICOT study – ‘The Anesthesia Practice in Children Observational Trial’ , which is a pan European </a:t>
            </a:r>
            <a:r>
              <a:rPr lang="en-US" sz="1200" kern="1200" dirty="0" err="1" smtClean="0">
                <a:solidFill>
                  <a:schemeClr val="tx1"/>
                </a:solidFill>
                <a:latin typeface="+mn-lt"/>
                <a:ea typeface="+mn-ea"/>
                <a:cs typeface="+mn-cs"/>
              </a:rPr>
              <a:t>multicentric</a:t>
            </a:r>
            <a:r>
              <a:rPr lang="en-US" sz="1200" kern="1200" dirty="0" smtClean="0">
                <a:solidFill>
                  <a:schemeClr val="tx1"/>
                </a:solidFill>
                <a:latin typeface="+mn-lt"/>
                <a:ea typeface="+mn-ea"/>
                <a:cs typeface="+mn-cs"/>
              </a:rPr>
              <a:t>  study reported that there has not been a single documented </a:t>
            </a: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diurnal variation in </a:t>
            </a:r>
            <a:r>
              <a:rPr lang="en-US" sz="1200" kern="1200" baseline="0" dirty="0" err="1" smtClean="0">
                <a:solidFill>
                  <a:schemeClr val="tx1"/>
                </a:solidFill>
                <a:latin typeface="+mn-lt"/>
                <a:ea typeface="+mn-ea"/>
                <a:cs typeface="+mn-cs"/>
              </a:rPr>
              <a:t>cortisol</a:t>
            </a:r>
            <a:r>
              <a:rPr lang="en-US" sz="1200" kern="1200" baseline="0" dirty="0" smtClean="0">
                <a:solidFill>
                  <a:schemeClr val="tx1"/>
                </a:solidFill>
                <a:latin typeface="+mn-lt"/>
                <a:ea typeface="+mn-ea"/>
                <a:cs typeface="+mn-cs"/>
              </a:rPr>
              <a:t> levels effects blood glucose</a:t>
            </a:r>
          </a:p>
          <a:p>
            <a:r>
              <a:rPr lang="en-US" sz="1200" kern="1200" baseline="0" dirty="0" smtClean="0">
                <a:solidFill>
                  <a:schemeClr val="tx1"/>
                </a:solidFill>
                <a:latin typeface="+mn-lt"/>
                <a:ea typeface="+mn-ea"/>
                <a:cs typeface="+mn-cs"/>
              </a:rPr>
              <a:t>levels. </a:t>
            </a:r>
            <a:r>
              <a:rPr lang="en-US" sz="1200" kern="1200" baseline="0" dirty="0" err="1" smtClean="0">
                <a:solidFill>
                  <a:schemeClr val="tx1"/>
                </a:solidFill>
                <a:latin typeface="+mn-lt"/>
                <a:ea typeface="+mn-ea"/>
                <a:cs typeface="+mn-cs"/>
              </a:rPr>
              <a:t>Cortisol</a:t>
            </a:r>
            <a:r>
              <a:rPr lang="en-US" sz="1200" kern="1200" baseline="0" dirty="0" smtClean="0">
                <a:solidFill>
                  <a:schemeClr val="tx1"/>
                </a:solidFill>
                <a:latin typeface="+mn-lt"/>
                <a:ea typeface="+mn-ea"/>
                <a:cs typeface="+mn-cs"/>
              </a:rPr>
              <a:t> levels are higher in the morning than the</a:t>
            </a:r>
          </a:p>
          <a:p>
            <a:r>
              <a:rPr lang="en-US" sz="1200" kern="1200" baseline="0" dirty="0" smtClean="0">
                <a:solidFill>
                  <a:schemeClr val="tx1"/>
                </a:solidFill>
                <a:latin typeface="+mn-lt"/>
                <a:ea typeface="+mn-ea"/>
                <a:cs typeface="+mn-cs"/>
              </a:rPr>
              <a:t>afternoon, so children starved overnight have a higher blood</a:t>
            </a:r>
          </a:p>
          <a:p>
            <a:r>
              <a:rPr lang="en-US" sz="1200" kern="1200" baseline="0" dirty="0" smtClean="0">
                <a:solidFill>
                  <a:schemeClr val="tx1"/>
                </a:solidFill>
                <a:latin typeface="+mn-lt"/>
                <a:ea typeface="+mn-ea"/>
                <a:cs typeface="+mn-cs"/>
              </a:rPr>
              <a:t>glucose than those starved during the day.13 The stress response</a:t>
            </a:r>
          </a:p>
          <a:p>
            <a:r>
              <a:rPr lang="en-US" sz="1200" kern="1200" baseline="0" dirty="0" smtClean="0">
                <a:solidFill>
                  <a:schemeClr val="tx1"/>
                </a:solidFill>
                <a:latin typeface="+mn-lt"/>
                <a:ea typeface="+mn-ea"/>
                <a:cs typeface="+mn-cs"/>
              </a:rPr>
              <a:t>to surgery may result in </a:t>
            </a:r>
            <a:r>
              <a:rPr lang="en-US" sz="1200" kern="1200" baseline="0" dirty="0" err="1" smtClean="0">
                <a:solidFill>
                  <a:schemeClr val="tx1"/>
                </a:solidFill>
                <a:latin typeface="+mn-lt"/>
                <a:ea typeface="+mn-ea"/>
                <a:cs typeface="+mn-cs"/>
              </a:rPr>
              <a:t>hyperglycaemia</a:t>
            </a:r>
            <a:r>
              <a:rPr lang="en-US" sz="1200" kern="1200" baseline="0" dirty="0" smtClean="0">
                <a:solidFill>
                  <a:schemeClr val="tx1"/>
                </a:solidFill>
                <a:latin typeface="+mn-lt"/>
                <a:ea typeface="+mn-ea"/>
                <a:cs typeface="+mn-cs"/>
              </a:rPr>
              <a:t> in children as young</a:t>
            </a:r>
          </a:p>
          <a:p>
            <a:r>
              <a:rPr lang="en-US" sz="1200" kern="1200" baseline="0" dirty="0" smtClean="0">
                <a:solidFill>
                  <a:schemeClr val="tx1"/>
                </a:solidFill>
                <a:latin typeface="+mn-lt"/>
                <a:ea typeface="+mn-ea"/>
                <a:cs typeface="+mn-cs"/>
              </a:rPr>
              <a:t>as two weeks of age, even if no dextrose-containing fluids are</a:t>
            </a:r>
          </a:p>
          <a:p>
            <a:r>
              <a:rPr lang="en-US" sz="1200" kern="1200" baseline="0" dirty="0" smtClean="0">
                <a:solidFill>
                  <a:schemeClr val="tx1"/>
                </a:solidFill>
                <a:latin typeface="+mn-lt"/>
                <a:ea typeface="+mn-ea"/>
                <a:cs typeface="+mn-cs"/>
              </a:rPr>
              <a:t>given.14</a:t>
            </a:r>
            <a:r>
              <a:rPr lang="en-US" sz="1200" kern="1200" dirty="0" smtClean="0">
                <a:solidFill>
                  <a:schemeClr val="tx1"/>
                </a:solidFill>
                <a:latin typeface="+mn-lt"/>
                <a:ea typeface="+mn-ea"/>
                <a:cs typeface="+mn-cs"/>
              </a:rPr>
              <a:t>admission to intensive care or incidence of prolonged intubation following aspiration in children</a:t>
            </a:r>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Fluid management is an essential part of anesthetic management </a:t>
            </a:r>
            <a:r>
              <a:rPr lang="en-US" sz="1200" kern="1200" dirty="0" err="1" smtClean="0">
                <a:solidFill>
                  <a:schemeClr val="tx1"/>
                </a:solidFill>
                <a:latin typeface="+mn-lt"/>
                <a:ea typeface="+mn-ea"/>
                <a:cs typeface="+mn-cs"/>
              </a:rPr>
              <a:t>intraoperatively</a:t>
            </a:r>
            <a:r>
              <a:rPr lang="en-US" sz="1200" kern="1200" dirty="0" smtClean="0">
                <a:solidFill>
                  <a:schemeClr val="tx1"/>
                </a:solidFill>
                <a:latin typeface="+mn-lt"/>
                <a:ea typeface="+mn-ea"/>
                <a:cs typeface="+mn-cs"/>
              </a:rPr>
              <a:t>. Due to smaller size, immature organ systems and larger surface area than volume, neonate poses challenges for prescribing fluids. Correct volume and type of fluid improves the overall outcome for the neonate. Isotonic maintenance fluid results in better electrolyte balance for more than 3 days old </a:t>
            </a:r>
            <a:r>
              <a:rPr lang="en-US" sz="1200" kern="1200" dirty="0" err="1" smtClean="0">
                <a:solidFill>
                  <a:schemeClr val="tx1"/>
                </a:solidFill>
                <a:latin typeface="+mn-lt"/>
                <a:ea typeface="+mn-ea"/>
                <a:cs typeface="+mn-cs"/>
              </a:rPr>
              <a:t>neonates.Dextrose</a:t>
            </a:r>
            <a:r>
              <a:rPr lang="en-US" sz="1200" kern="1200" dirty="0" smtClean="0">
                <a:solidFill>
                  <a:schemeClr val="tx1"/>
                </a:solidFill>
                <a:latin typeface="+mn-lt"/>
                <a:ea typeface="+mn-ea"/>
                <a:cs typeface="+mn-cs"/>
              </a:rPr>
              <a:t> 1-2.5% in the maintenance fluid avoids hypoglycemia and maintains better glucose </a:t>
            </a:r>
            <a:r>
              <a:rPr lang="en-US" sz="1200" kern="1200" dirty="0" err="1" smtClean="0">
                <a:solidFill>
                  <a:schemeClr val="tx1"/>
                </a:solidFill>
                <a:latin typeface="+mn-lt"/>
                <a:ea typeface="+mn-ea"/>
                <a:cs typeface="+mn-cs"/>
              </a:rPr>
              <a:t>perioperatively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Hyponatremia</a:t>
            </a:r>
            <a:r>
              <a:rPr lang="en-US" sz="1200" kern="1200" dirty="0" smtClean="0">
                <a:solidFill>
                  <a:schemeClr val="tx1"/>
                </a:solidFill>
                <a:latin typeface="+mn-lt"/>
                <a:ea typeface="+mn-ea"/>
                <a:cs typeface="+mn-cs"/>
              </a:rPr>
              <a:t> accounts for commonest electrolyte imbalance and is responsible for majority of morbidity and mortality in children on iv fluid therapy.</a:t>
            </a:r>
          </a:p>
          <a:p>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Fluids are given for three reasons: • Resuscitation: to correct pre-existing </a:t>
            </a:r>
            <a:r>
              <a:rPr lang="en-US" dirty="0" err="1" smtClean="0"/>
              <a:t>hypovolaemia</a:t>
            </a:r>
            <a:r>
              <a:rPr lang="en-US" dirty="0" smtClean="0"/>
              <a:t> or dehydration. • Maintenance: to provide water, electrolytes and glucose during starvation. • Replacement: of ongoing losses due to evaporation from an open wound or via the humidification of dry inspired gases, bleeding, pyrexia, gastrointestinal and third space losses (fluid leak into tissues) during surgery and into the post-operative period.</a:t>
            </a:r>
            <a:endParaRPr lang="en-US" dirty="0"/>
          </a:p>
        </p:txBody>
      </p:sp>
      <p:sp>
        <p:nvSpPr>
          <p:cNvPr id="4" name="Slide Number Placeholder 3"/>
          <p:cNvSpPr>
            <a:spLocks noGrp="1"/>
          </p:cNvSpPr>
          <p:nvPr>
            <p:ph type="sldNum" sz="quarter" idx="10"/>
          </p:nvPr>
        </p:nvSpPr>
        <p:spPr/>
        <p:txBody>
          <a:bodyPr/>
          <a:lstStyle/>
          <a:p>
            <a:fld id="{6ACFD8A0-A010-44B8-BF94-24AECF5F8C33}"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422DE-3274-4843-8766-E69EE3A2FDEB}"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F55AF5DD-2B0C-4C06-9E89-C7A0F0326CE0}" type="slidenum">
              <a:rPr lang="en-US" smtClean="0"/>
              <a:pPr/>
              <a:t>12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smtClean="0"/>
          </a:p>
          <a:p>
            <a:r>
              <a:rPr lang="en-US" dirty="0" smtClean="0"/>
              <a:t> The total body water (TBW) of a newborn is 75 – 80 %. TBW decreases gradually as fat and muscle content increase with age to the adult level of approximately 60%. The distribution of this TBW also differs for the </a:t>
            </a:r>
            <a:r>
              <a:rPr lang="en-US" dirty="0" err="1" smtClean="0"/>
              <a:t>paediatric</a:t>
            </a:r>
            <a:r>
              <a:rPr lang="en-US" dirty="0" smtClean="0"/>
              <a:t> population. The extra cellular fluid (ECF) fluid represents 45% of body weight in term neonates, 30% by the age of one year compared with 20% in adults.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r>
              <a:rPr lang="en-US" dirty="0" smtClean="0"/>
              <a:t>At birth: ECF is greater than ICF</a:t>
            </a:r>
          </a:p>
          <a:p>
            <a:pPr eaLnBrk="1" hangingPunct="1"/>
            <a:endParaRPr lang="en-US" dirty="0" smtClean="0"/>
          </a:p>
          <a:p>
            <a:pPr eaLnBrk="1" hangingPunct="1"/>
            <a:r>
              <a:rPr lang="en-US" dirty="0" smtClean="0"/>
              <a:t>A few days after birth: </a:t>
            </a:r>
          </a:p>
          <a:p>
            <a:pPr eaLnBrk="1" hangingPunct="1"/>
            <a:r>
              <a:rPr lang="en-US" dirty="0" smtClean="0"/>
              <a:t>         ECF contraction and wt loss due to ANP induced </a:t>
            </a:r>
            <a:r>
              <a:rPr lang="en-US" dirty="0" err="1" smtClean="0"/>
              <a:t>diuresis</a:t>
            </a:r>
            <a:r>
              <a:rPr lang="en-US" dirty="0" smtClean="0"/>
              <a:t> 2</a:t>
            </a:r>
            <a:r>
              <a:rPr lang="en-US" dirty="0" smtClean="0">
                <a:cs typeface="Arial" charset="0"/>
              </a:rPr>
              <a:t>° to ↑ pulmonary blood flow &amp; stretch of left </a:t>
            </a:r>
            <a:r>
              <a:rPr lang="en-US" dirty="0" err="1" smtClean="0">
                <a:cs typeface="Arial" charset="0"/>
              </a:rPr>
              <a:t>atrial</a:t>
            </a:r>
            <a:r>
              <a:rPr lang="en-US" dirty="0" smtClean="0">
                <a:cs typeface="Arial" charset="0"/>
              </a:rPr>
              <a:t> receptors</a:t>
            </a:r>
          </a:p>
          <a:p>
            <a:pPr eaLnBrk="1" hangingPunct="1"/>
            <a:endParaRPr lang="en-US" dirty="0" smtClean="0">
              <a:cs typeface="Arial" charset="0"/>
            </a:endParaRPr>
          </a:p>
          <a:p>
            <a:pPr eaLnBrk="1" hangingPunct="1"/>
            <a:r>
              <a:rPr lang="en-US" dirty="0" smtClean="0">
                <a:cs typeface="Arial" charset="0"/>
              </a:rPr>
              <a:t>This is followed by ↑ water and Na requirements to match those of the growing infant</a:t>
            </a:r>
          </a:p>
          <a:p>
            <a:pPr eaLnBrk="1" hangingPunct="1"/>
            <a:endParaRPr lang="en-US" dirty="0" smtClean="0">
              <a:cs typeface="Arial" charset="0"/>
            </a:endParaRPr>
          </a:p>
          <a:p>
            <a:pPr eaLnBrk="1" hangingPunct="1"/>
            <a:r>
              <a:rPr lang="en-US" dirty="0" smtClean="0">
                <a:cs typeface="Arial" charset="0"/>
              </a:rPr>
              <a:t>Implication: </a:t>
            </a:r>
            <a:r>
              <a:rPr lang="en-US" dirty="0" smtClean="0"/>
              <a:t>Fluids should be restricted until the postnatal weight loss has occurred.</a:t>
            </a:r>
          </a:p>
          <a:p>
            <a:pPr eaLnBrk="1" hangingPunct="1"/>
            <a:endParaRPr lang="en-US" dirty="0" smtClean="0"/>
          </a:p>
          <a:p>
            <a:r>
              <a:rPr lang="en-US" dirty="0" smtClean="0"/>
              <a:t>Movement of fluid across a capillary is determined by Starling’s law: </a:t>
            </a:r>
          </a:p>
          <a:p>
            <a:r>
              <a:rPr lang="vi-VN" b="1" dirty="0" smtClean="0"/>
              <a:t>Q = k A [(Pc – Pi) – ơ (</a:t>
            </a:r>
            <a:r>
              <a:rPr lang="el-GR" b="1" dirty="0" smtClean="0"/>
              <a:t>π</a:t>
            </a:r>
            <a:r>
              <a:rPr lang="vi-VN" b="1" dirty="0" smtClean="0"/>
              <a:t>c – </a:t>
            </a:r>
            <a:r>
              <a:rPr lang="el-GR" b="1" dirty="0" smtClean="0"/>
              <a:t>π</a:t>
            </a:r>
            <a:r>
              <a:rPr lang="vi-VN" b="1" dirty="0" smtClean="0"/>
              <a:t>i)] </a:t>
            </a:r>
            <a:endParaRPr lang="vi-VN" dirty="0" smtClean="0"/>
          </a:p>
          <a:p>
            <a:r>
              <a:rPr lang="vi-VN" dirty="0" smtClean="0"/>
              <a:t>Q = Net flow of fluid k = Hydraulic conductivity coefficient (Index of pore size) A = Area of the membrane concerned Pc = Capillary hydrostatic pressure Pi = Interstitial hydrostatic pressure ơ = Protein reflectance coefficient </a:t>
            </a:r>
            <a:r>
              <a:rPr lang="el-GR" dirty="0" smtClean="0"/>
              <a:t>π</a:t>
            </a:r>
            <a:r>
              <a:rPr lang="vi-VN" dirty="0" smtClean="0"/>
              <a:t>c = Capillary oncotic pressure </a:t>
            </a:r>
            <a:r>
              <a:rPr lang="el-GR" dirty="0" smtClean="0"/>
              <a:t>π</a:t>
            </a:r>
            <a:r>
              <a:rPr lang="vi-VN" dirty="0" smtClean="0"/>
              <a:t>i = Interstitial oncotic pressure </a:t>
            </a:r>
            <a:endParaRPr lang="en-US" dirty="0" smtClean="0"/>
          </a:p>
          <a:p>
            <a:endParaRPr lang="en-US" dirty="0" smtClean="0"/>
          </a:p>
          <a:p>
            <a:r>
              <a:rPr lang="en-US" dirty="0" smtClean="0"/>
              <a:t>adults, who have about 60% of total body weight as water, about 20% of total body weight is extracellular water and 40% is intracellular water.</a:t>
            </a:r>
            <a:r>
              <a:rPr lang="en-US" baseline="30000" dirty="0" smtClean="0">
                <a:hlinkClick r:id="rId3"/>
              </a:rPr>
              <a:t>2</a:t>
            </a:r>
            <a:r>
              <a:rPr lang="en-US" dirty="0" smtClean="0"/>
              <a:t> Newborn babies have more extracellular water—45% of total body weight—compared with only 35% of total body weight that is intracellular water.</a:t>
            </a:r>
            <a:r>
              <a:rPr lang="en-US" baseline="30000" dirty="0" smtClean="0">
                <a:hlinkClick r:id="rId3"/>
              </a:rPr>
              <a:t>2</a:t>
            </a:r>
            <a:r>
              <a:rPr lang="en-US" dirty="0" smtClean="0"/>
              <a:t> These changes in total body fluid have important implications for drug therapy, particularly for water soluble drugs. </a:t>
            </a:r>
            <a:r>
              <a:rPr lang="en-US" dirty="0" err="1" smtClean="0"/>
              <a:t>Aminoglycosides</a:t>
            </a:r>
            <a:r>
              <a:rPr lang="en-US" dirty="0" smtClean="0"/>
              <a:t> are a classic example, as the dose varies widely by age. Premature babies require large doses, usually 5 mg/kg of </a:t>
            </a:r>
            <a:r>
              <a:rPr lang="en-US" dirty="0" err="1" smtClean="0"/>
              <a:t>gentamicin</a:t>
            </a:r>
            <a:r>
              <a:rPr lang="en-US" dirty="0" smtClean="0"/>
              <a:t>, in order to achieve adequate peak concentrations (6–10 mg/L) in the blood.</a:t>
            </a:r>
            <a:r>
              <a:rPr lang="en-US" baseline="30000" dirty="0" smtClean="0">
                <a:hlinkClick r:id="rId3"/>
              </a:rPr>
              <a:t>4</a:t>
            </a:r>
            <a:r>
              <a:rPr lang="en-US" dirty="0" smtClean="0"/>
              <a:t> The dose required to achieve the same peak decreases with older neonates, as the total body water decreases with age. By the time a patient is out of the neonatal period, the usual dose of </a:t>
            </a:r>
            <a:r>
              <a:rPr lang="en-US" dirty="0" err="1" smtClean="0"/>
              <a:t>gentamicin</a:t>
            </a:r>
            <a:r>
              <a:rPr lang="en-US" dirty="0" smtClean="0"/>
              <a:t> is 2.5 mg/kg.</a:t>
            </a:r>
            <a:r>
              <a:rPr lang="en-US" baseline="30000" dirty="0" smtClean="0">
                <a:hlinkClick r:id="rId3"/>
              </a:rPr>
              <a:t>5</a:t>
            </a:r>
            <a:r>
              <a:rPr lang="en-US" dirty="0" smtClean="0"/>
              <a:t> Drugs generally distribute into the extracellular space, thus the larger extracellular component of fluid in neonates also contributes to the need for larger doses. The interval between doses is longer in premature infants, up to 48 hours, but this is associated with the immaturity of the neonatal kidney, and not total body water.</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49225BB1-F22A-46EE-98E2-36A419DCCF4A}" type="slidenum">
              <a:rPr lang="en-US" smtClean="0"/>
              <a:pPr/>
              <a:t>14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59041B-E88D-43F9-AF76-3A8D43EB0DD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CD046-7918-45E6-B411-8BFDE94500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cbi.nlm.nih.gov/pubmed?term=Paut%20O%5bAuthor%5d&amp;cauthor=true&amp;cauthor_uid=1673581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ncbi.nlm.nih.gov/pubmed/16735810" TargetMode="External"/><Relationship Id="rId4" Type="http://schemas.openxmlformats.org/officeDocument/2006/relationships/hyperlink" Target="http://www.ncbi.nlm.nih.gov/pubmed?term=Lacroix%20F%5bAuthor%5d&amp;cauthor=true&amp;cauthor_uid=1673581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n.wikipedia.org/wiki/Solu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i="1" dirty="0" smtClean="0"/>
              <a:t>Exam Based Talk</a:t>
            </a:r>
            <a:br>
              <a:rPr lang="en-US" sz="6000" b="1" i="1" dirty="0" smtClean="0"/>
            </a:br>
            <a:r>
              <a:rPr lang="en-US" sz="6000" b="1" i="1" dirty="0" err="1" smtClean="0"/>
              <a:t>Paediatric</a:t>
            </a:r>
            <a:r>
              <a:rPr lang="en-US" sz="6000" b="1" i="1" dirty="0" smtClean="0"/>
              <a:t> Session</a:t>
            </a:r>
            <a:endParaRPr lang="en-US" sz="6000" b="1" i="1" dirty="0"/>
          </a:p>
        </p:txBody>
      </p:sp>
      <p:sp>
        <p:nvSpPr>
          <p:cNvPr id="3" name="Subtitle 2"/>
          <p:cNvSpPr>
            <a:spLocks noGrp="1"/>
          </p:cNvSpPr>
          <p:nvPr>
            <p:ph type="subTitle" idx="1"/>
          </p:nvPr>
        </p:nvSpPr>
        <p:spPr>
          <a:xfrm>
            <a:off x="5334000" y="3886200"/>
            <a:ext cx="3429000" cy="2743200"/>
          </a:xfrm>
        </p:spPr>
        <p:txBody>
          <a:bodyPr>
            <a:normAutofit/>
          </a:bodyPr>
          <a:lstStyle/>
          <a:p>
            <a:pPr algn="r"/>
            <a:r>
              <a:rPr lang="en-US" b="1" dirty="0" smtClean="0">
                <a:solidFill>
                  <a:schemeClr val="tx1"/>
                </a:solidFill>
              </a:rPr>
              <a:t>Dr </a:t>
            </a:r>
            <a:r>
              <a:rPr lang="en-US" b="1" dirty="0" err="1" smtClean="0">
                <a:solidFill>
                  <a:schemeClr val="tx1"/>
                </a:solidFill>
              </a:rPr>
              <a:t>Ekta</a:t>
            </a:r>
            <a:r>
              <a:rPr lang="en-US" b="1" dirty="0" smtClean="0">
                <a:solidFill>
                  <a:schemeClr val="tx1"/>
                </a:solidFill>
              </a:rPr>
              <a:t> </a:t>
            </a:r>
            <a:r>
              <a:rPr lang="en-US" b="1" dirty="0" err="1" smtClean="0">
                <a:solidFill>
                  <a:schemeClr val="tx1"/>
                </a:solidFill>
              </a:rPr>
              <a:t>Rai</a:t>
            </a:r>
            <a:r>
              <a:rPr lang="en-US" b="1" dirty="0" smtClean="0">
                <a:solidFill>
                  <a:schemeClr val="tx1"/>
                </a:solidFill>
              </a:rPr>
              <a:t> </a:t>
            </a:r>
          </a:p>
          <a:p>
            <a:pPr algn="r"/>
            <a:r>
              <a:rPr lang="en-US" sz="1200" b="1" dirty="0" smtClean="0">
                <a:solidFill>
                  <a:schemeClr val="tx1"/>
                </a:solidFill>
              </a:rPr>
              <a:t>MRCA, MD,FIAPA</a:t>
            </a:r>
          </a:p>
          <a:p>
            <a:pPr algn="r"/>
            <a:r>
              <a:rPr lang="en-US" sz="1200" b="1" dirty="0" err="1" smtClean="0">
                <a:solidFill>
                  <a:schemeClr val="tx1"/>
                </a:solidFill>
              </a:rPr>
              <a:t>Paediatric</a:t>
            </a:r>
            <a:r>
              <a:rPr lang="en-US" sz="1200" b="1" dirty="0" smtClean="0">
                <a:solidFill>
                  <a:schemeClr val="tx1"/>
                </a:solidFill>
              </a:rPr>
              <a:t> </a:t>
            </a:r>
            <a:r>
              <a:rPr lang="en-US" sz="1200" b="1" dirty="0" err="1" smtClean="0">
                <a:solidFill>
                  <a:schemeClr val="tx1"/>
                </a:solidFill>
              </a:rPr>
              <a:t>Anaesthesia</a:t>
            </a:r>
            <a:r>
              <a:rPr lang="en-US" sz="1200" b="1" dirty="0" smtClean="0">
                <a:solidFill>
                  <a:schemeClr val="tx1"/>
                </a:solidFill>
              </a:rPr>
              <a:t> Fellowship-Singapore KKH</a:t>
            </a:r>
          </a:p>
          <a:p>
            <a:pPr algn="r"/>
            <a:r>
              <a:rPr lang="en-US" b="1" dirty="0" smtClean="0">
                <a:solidFill>
                  <a:schemeClr val="tx1"/>
                </a:solidFill>
              </a:rPr>
              <a:t>Professor</a:t>
            </a:r>
          </a:p>
          <a:p>
            <a:pPr algn="r"/>
            <a:r>
              <a:rPr lang="en-US" b="1" dirty="0" smtClean="0">
                <a:solidFill>
                  <a:schemeClr val="tx1"/>
                </a:solidFill>
              </a:rPr>
              <a:t>CMC, Vellore</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dirty="0" smtClean="0"/>
              <a:t>Goal</a:t>
            </a:r>
            <a:endParaRPr lang="en-US" b="1" dirty="0"/>
          </a:p>
        </p:txBody>
      </p:sp>
      <p:sp>
        <p:nvSpPr>
          <p:cNvPr id="40963" name="Rectangle 3"/>
          <p:cNvSpPr>
            <a:spLocks noGrp="1" noChangeArrowheads="1"/>
          </p:cNvSpPr>
          <p:nvPr>
            <p:ph type="body" idx="1"/>
          </p:nvPr>
        </p:nvSpPr>
        <p:spPr/>
        <p:txBody>
          <a:bodyPr/>
          <a:lstStyle/>
          <a:p>
            <a:r>
              <a:rPr lang="en-US" b="1" dirty="0" err="1" smtClean="0"/>
              <a:t>Euvolumia</a:t>
            </a:r>
            <a:endParaRPr lang="en-US" b="1" dirty="0" smtClean="0"/>
          </a:p>
          <a:p>
            <a:pPr>
              <a:buFont typeface="Wingdings" pitchFamily="2" charset="2"/>
              <a:buChar char="ü"/>
            </a:pPr>
            <a:r>
              <a:rPr lang="en-US" dirty="0" smtClean="0"/>
              <a:t>Resuscitation</a:t>
            </a:r>
          </a:p>
          <a:p>
            <a:pPr>
              <a:buFont typeface="Wingdings" pitchFamily="2" charset="2"/>
              <a:buChar char="ü"/>
            </a:pPr>
            <a:r>
              <a:rPr lang="en-US" dirty="0" smtClean="0"/>
              <a:t>Maintenance</a:t>
            </a:r>
          </a:p>
          <a:p>
            <a:pPr>
              <a:buFont typeface="Wingdings" pitchFamily="2" charset="2"/>
              <a:buChar char="ü"/>
            </a:pPr>
            <a:r>
              <a:rPr lang="en-US" dirty="0" smtClean="0"/>
              <a:t>Replacement</a:t>
            </a:r>
            <a:endParaRPr lang="en-US" dirty="0"/>
          </a:p>
          <a:p>
            <a:r>
              <a:rPr lang="en-US" b="1" dirty="0" err="1"/>
              <a:t>Normo</a:t>
            </a:r>
            <a:r>
              <a:rPr lang="en-US" b="1" dirty="0"/>
              <a:t> </a:t>
            </a:r>
            <a:r>
              <a:rPr lang="en-US" b="1" dirty="0" err="1"/>
              <a:t>glycemia</a:t>
            </a:r>
            <a:endParaRPr lang="en-US" b="1" dirty="0"/>
          </a:p>
          <a:p>
            <a:r>
              <a:rPr lang="en-US" b="1" dirty="0"/>
              <a:t>Electrolyte</a:t>
            </a:r>
          </a:p>
          <a:p>
            <a:pPr>
              <a:buFontTx/>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Physiological considerations</a:t>
            </a:r>
          </a:p>
        </p:txBody>
      </p:sp>
      <p:sp>
        <p:nvSpPr>
          <p:cNvPr id="9219" name="Rectangle 3"/>
          <p:cNvSpPr>
            <a:spLocks noGrp="1" noChangeArrowheads="1"/>
          </p:cNvSpPr>
          <p:nvPr>
            <p:ph type="body" sz="half" idx="1"/>
          </p:nvPr>
        </p:nvSpPr>
        <p:spPr/>
        <p:txBody>
          <a:bodyPr/>
          <a:lstStyle/>
          <a:p>
            <a:pPr eaLnBrk="1" hangingPunct="1"/>
            <a:r>
              <a:rPr lang="en-US" sz="2800" smtClean="0"/>
              <a:t>TBW</a:t>
            </a:r>
          </a:p>
          <a:p>
            <a:pPr eaLnBrk="1" hangingPunct="1"/>
            <a:r>
              <a:rPr lang="en-US" sz="2800" smtClean="0"/>
              <a:t>CVS</a:t>
            </a:r>
          </a:p>
          <a:p>
            <a:pPr eaLnBrk="1" hangingPunct="1"/>
            <a:r>
              <a:rPr lang="en-US" sz="2800" smtClean="0"/>
              <a:t>Renal</a:t>
            </a:r>
          </a:p>
          <a:p>
            <a:pPr eaLnBrk="1" hangingPunct="1"/>
            <a:r>
              <a:rPr lang="en-US" sz="2800" smtClean="0"/>
              <a:t>Hepatic</a:t>
            </a:r>
          </a:p>
          <a:p>
            <a:pPr eaLnBrk="1" hangingPunct="1"/>
            <a:r>
              <a:rPr lang="en-US" sz="2800" smtClean="0"/>
              <a:t>Hematological</a:t>
            </a:r>
          </a:p>
          <a:p>
            <a:pPr eaLnBrk="1" hangingPunct="1"/>
            <a:endParaRPr lang="en-US" sz="2800" smtClean="0"/>
          </a:p>
        </p:txBody>
      </p:sp>
      <p:pic>
        <p:nvPicPr>
          <p:cNvPr id="9220" name="Picture 4" descr="ANd9GcS3KPf8E-R8o0H75N_7UwznrIRCY9_iUry9dv9OKiX794EKiZhWJQ"/>
          <p:cNvPicPr>
            <a:picLocks noGrp="1" noChangeAspect="1" noChangeArrowheads="1"/>
          </p:cNvPicPr>
          <p:nvPr>
            <p:ph sz="half" idx="2"/>
          </p:nvPr>
        </p:nvPicPr>
        <p:blipFill>
          <a:blip r:embed="rId3"/>
          <a:srcRect/>
          <a:stretch>
            <a:fillRect/>
          </a:stretch>
        </p:blipFill>
        <p:spPr>
          <a:xfrm>
            <a:off x="3581400" y="1752600"/>
            <a:ext cx="5181600" cy="3479800"/>
          </a:xfrm>
          <a:noFill/>
        </p:spPr>
      </p:pic>
    </p:spTree>
  </p:cSld>
  <p:clrMapOvr>
    <a:masterClrMapping/>
  </p:clrMapOvr>
  <p:transition spd="slow" advTm="231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Body Fluid Compartments</a:t>
            </a:r>
          </a:p>
        </p:txBody>
      </p:sp>
      <p:graphicFrame>
        <p:nvGraphicFramePr>
          <p:cNvPr id="2050" name="Object 3"/>
          <p:cNvGraphicFramePr>
            <a:graphicFrameLocks noChangeAspect="1"/>
          </p:cNvGraphicFramePr>
          <p:nvPr>
            <p:ph type="chart" idx="1"/>
          </p:nvPr>
        </p:nvGraphicFramePr>
        <p:xfrm>
          <a:off x="457200" y="1219200"/>
          <a:ext cx="8385175" cy="4900612"/>
        </p:xfrm>
        <a:graphic>
          <a:graphicData uri="http://schemas.openxmlformats.org/presentationml/2006/ole">
            <p:oleObj spid="_x0000_s41986" name="Chart" r:id="rId4" imgW="8448609" imgH="4476848" progId="MSGraph.Chart.8">
              <p:embed followColorScheme="full"/>
            </p:oleObj>
          </a:graphicData>
        </a:graphic>
      </p:graphicFrame>
      <p:sp>
        <p:nvSpPr>
          <p:cNvPr id="2052" name="Text Box 4"/>
          <p:cNvSpPr txBox="1">
            <a:spLocks noChangeArrowheads="1"/>
          </p:cNvSpPr>
          <p:nvPr/>
        </p:nvSpPr>
        <p:spPr bwMode="auto">
          <a:xfrm>
            <a:off x="381000" y="1676400"/>
            <a:ext cx="5334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053" name="Text Box 5"/>
          <p:cNvSpPr txBox="1">
            <a:spLocks noChangeArrowheads="1"/>
          </p:cNvSpPr>
          <p:nvPr/>
        </p:nvSpPr>
        <p:spPr bwMode="auto">
          <a:xfrm>
            <a:off x="457200" y="1600200"/>
            <a:ext cx="609600" cy="4586288"/>
          </a:xfrm>
          <a:prstGeom prst="rect">
            <a:avLst/>
          </a:prstGeom>
          <a:noFill/>
          <a:ln w="9525">
            <a:noFill/>
            <a:miter lim="800000"/>
            <a:headEnd/>
            <a:tailEnd/>
          </a:ln>
        </p:spPr>
        <p:txBody>
          <a:bodyPr>
            <a:spAutoFit/>
          </a:bodyPr>
          <a:lstStyle/>
          <a:p>
            <a:pPr eaLnBrk="0" hangingPunct="0">
              <a:lnSpc>
                <a:spcPct val="70000"/>
              </a:lnSpc>
              <a:spcBef>
                <a:spcPct val="50000"/>
              </a:spcBef>
            </a:pPr>
            <a:r>
              <a:rPr lang="en-US" sz="1400"/>
              <a:t>B</a:t>
            </a:r>
          </a:p>
          <a:p>
            <a:pPr eaLnBrk="0" hangingPunct="0">
              <a:lnSpc>
                <a:spcPct val="70000"/>
              </a:lnSpc>
              <a:spcBef>
                <a:spcPct val="50000"/>
              </a:spcBef>
            </a:pPr>
            <a:r>
              <a:rPr lang="en-US" sz="1400"/>
              <a:t>o</a:t>
            </a:r>
          </a:p>
          <a:p>
            <a:pPr eaLnBrk="0" hangingPunct="0">
              <a:lnSpc>
                <a:spcPct val="70000"/>
              </a:lnSpc>
              <a:spcBef>
                <a:spcPct val="50000"/>
              </a:spcBef>
            </a:pPr>
            <a:r>
              <a:rPr lang="en-US" sz="1400"/>
              <a:t>d</a:t>
            </a:r>
          </a:p>
          <a:p>
            <a:pPr eaLnBrk="0" hangingPunct="0">
              <a:lnSpc>
                <a:spcPct val="70000"/>
              </a:lnSpc>
              <a:spcBef>
                <a:spcPct val="50000"/>
              </a:spcBef>
            </a:pPr>
            <a:r>
              <a:rPr lang="en-US" sz="1400"/>
              <a:t>y</a:t>
            </a:r>
          </a:p>
          <a:p>
            <a:pPr eaLnBrk="0" hangingPunct="0">
              <a:lnSpc>
                <a:spcPct val="70000"/>
              </a:lnSpc>
              <a:spcBef>
                <a:spcPct val="50000"/>
              </a:spcBef>
            </a:pPr>
            <a:endParaRPr lang="en-US" sz="1400"/>
          </a:p>
          <a:p>
            <a:pPr eaLnBrk="0" hangingPunct="0">
              <a:lnSpc>
                <a:spcPct val="70000"/>
              </a:lnSpc>
              <a:spcBef>
                <a:spcPct val="50000"/>
              </a:spcBef>
            </a:pPr>
            <a:r>
              <a:rPr lang="en-US" sz="1400"/>
              <a:t>C</a:t>
            </a:r>
          </a:p>
          <a:p>
            <a:pPr eaLnBrk="0" hangingPunct="0">
              <a:lnSpc>
                <a:spcPct val="70000"/>
              </a:lnSpc>
              <a:spcBef>
                <a:spcPct val="50000"/>
              </a:spcBef>
            </a:pPr>
            <a:r>
              <a:rPr lang="en-US" sz="1400"/>
              <a:t>o</a:t>
            </a:r>
          </a:p>
          <a:p>
            <a:pPr eaLnBrk="0" hangingPunct="0">
              <a:lnSpc>
                <a:spcPct val="70000"/>
              </a:lnSpc>
              <a:spcBef>
                <a:spcPct val="50000"/>
              </a:spcBef>
            </a:pPr>
            <a:r>
              <a:rPr lang="en-US" sz="1400"/>
              <a:t>m</a:t>
            </a:r>
          </a:p>
          <a:p>
            <a:pPr eaLnBrk="0" hangingPunct="0">
              <a:lnSpc>
                <a:spcPct val="70000"/>
              </a:lnSpc>
              <a:spcBef>
                <a:spcPct val="50000"/>
              </a:spcBef>
            </a:pPr>
            <a:r>
              <a:rPr lang="en-US" sz="1400"/>
              <a:t>p</a:t>
            </a:r>
          </a:p>
          <a:p>
            <a:pPr eaLnBrk="0" hangingPunct="0">
              <a:lnSpc>
                <a:spcPct val="70000"/>
              </a:lnSpc>
              <a:spcBef>
                <a:spcPct val="50000"/>
              </a:spcBef>
            </a:pPr>
            <a:r>
              <a:rPr lang="en-US" sz="1400"/>
              <a:t>o</a:t>
            </a:r>
          </a:p>
          <a:p>
            <a:pPr eaLnBrk="0" hangingPunct="0">
              <a:lnSpc>
                <a:spcPct val="70000"/>
              </a:lnSpc>
              <a:spcBef>
                <a:spcPct val="50000"/>
              </a:spcBef>
            </a:pPr>
            <a:r>
              <a:rPr lang="en-US" sz="1400"/>
              <a:t>s</a:t>
            </a:r>
          </a:p>
          <a:p>
            <a:pPr eaLnBrk="0" hangingPunct="0">
              <a:lnSpc>
                <a:spcPct val="70000"/>
              </a:lnSpc>
              <a:spcBef>
                <a:spcPct val="50000"/>
              </a:spcBef>
            </a:pPr>
            <a:r>
              <a:rPr lang="en-US" sz="1400"/>
              <a:t>i</a:t>
            </a:r>
          </a:p>
          <a:p>
            <a:pPr eaLnBrk="0" hangingPunct="0">
              <a:lnSpc>
                <a:spcPct val="70000"/>
              </a:lnSpc>
              <a:spcBef>
                <a:spcPct val="50000"/>
              </a:spcBef>
            </a:pPr>
            <a:r>
              <a:rPr lang="en-US" sz="1400"/>
              <a:t>t</a:t>
            </a:r>
          </a:p>
          <a:p>
            <a:pPr eaLnBrk="0" hangingPunct="0">
              <a:lnSpc>
                <a:spcPct val="70000"/>
              </a:lnSpc>
              <a:spcBef>
                <a:spcPct val="50000"/>
              </a:spcBef>
            </a:pPr>
            <a:r>
              <a:rPr lang="en-US" sz="1400"/>
              <a:t>i</a:t>
            </a:r>
          </a:p>
          <a:p>
            <a:pPr eaLnBrk="0" hangingPunct="0">
              <a:lnSpc>
                <a:spcPct val="70000"/>
              </a:lnSpc>
              <a:spcBef>
                <a:spcPct val="50000"/>
              </a:spcBef>
            </a:pPr>
            <a:r>
              <a:rPr lang="en-US" sz="1400"/>
              <a:t>o</a:t>
            </a:r>
          </a:p>
          <a:p>
            <a:pPr eaLnBrk="0" hangingPunct="0">
              <a:lnSpc>
                <a:spcPct val="70000"/>
              </a:lnSpc>
              <a:spcBef>
                <a:spcPct val="50000"/>
              </a:spcBef>
            </a:pPr>
            <a:r>
              <a:rPr lang="en-US" sz="1400"/>
              <a:t>n</a:t>
            </a:r>
          </a:p>
          <a:p>
            <a:pPr eaLnBrk="0" hangingPunct="0">
              <a:lnSpc>
                <a:spcPct val="70000"/>
              </a:lnSpc>
              <a:spcBef>
                <a:spcPct val="50000"/>
              </a:spcBef>
            </a:pPr>
            <a:r>
              <a:rPr lang="en-US" sz="1400"/>
              <a:t>(%)</a:t>
            </a:r>
          </a:p>
          <a:p>
            <a:pPr eaLnBrk="0" hangingPunct="0">
              <a:lnSpc>
                <a:spcPct val="70000"/>
              </a:lnSpc>
              <a:spcBef>
                <a:spcPct val="50000"/>
              </a:spcBef>
            </a:pPr>
            <a:endParaRPr lang="en-US" sz="1400"/>
          </a:p>
        </p:txBody>
      </p:sp>
    </p:spTree>
  </p:cSld>
  <p:clrMapOvr>
    <a:masterClrMapping/>
  </p:clrMapOvr>
  <p:transition spd="slow" advTm="345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Body Fluid Composition</a:t>
            </a:r>
          </a:p>
        </p:txBody>
      </p:sp>
      <p:sp>
        <p:nvSpPr>
          <p:cNvPr id="10243" name="Rectangle 3"/>
          <p:cNvSpPr>
            <a:spLocks noGrp="1" noChangeArrowheads="1"/>
          </p:cNvSpPr>
          <p:nvPr>
            <p:ph type="body" idx="1"/>
          </p:nvPr>
        </p:nvSpPr>
        <p:spPr>
          <a:xfrm>
            <a:off x="0" y="1143000"/>
            <a:ext cx="9296400" cy="5715000"/>
          </a:xfrm>
        </p:spPr>
        <p:txBody>
          <a:bodyPr/>
          <a:lstStyle/>
          <a:p>
            <a:pPr eaLnBrk="1" hangingPunct="1"/>
            <a:endParaRPr lang="en-US" smtClean="0"/>
          </a:p>
          <a:p>
            <a:pPr lvl="3" eaLnBrk="1" hangingPunct="1"/>
            <a:endParaRPr lang="en-US" smtClean="0"/>
          </a:p>
          <a:p>
            <a:pPr lvl="3" eaLnBrk="1" hangingPunct="1">
              <a:lnSpc>
                <a:spcPct val="125000"/>
              </a:lnSpc>
              <a:buFontTx/>
              <a:buNone/>
            </a:pPr>
            <a:r>
              <a:rPr lang="en-US" sz="2400" smtClean="0"/>
              <a:t>				</a:t>
            </a:r>
            <a:r>
              <a:rPr lang="en-US" sz="2400" b="1" i="1" smtClean="0"/>
              <a:t>Infant		Child		Adult</a:t>
            </a:r>
          </a:p>
          <a:p>
            <a:pPr lvl="4" eaLnBrk="1" hangingPunct="1">
              <a:lnSpc>
                <a:spcPct val="125000"/>
              </a:lnSpc>
              <a:buFontTx/>
              <a:buNone/>
            </a:pPr>
            <a:r>
              <a:rPr lang="en-US" sz="2400" b="1" smtClean="0"/>
              <a:t>TBW </a:t>
            </a:r>
            <a:r>
              <a:rPr lang="en-US" sz="2400" smtClean="0"/>
              <a:t>             75%		70%		55%      </a:t>
            </a:r>
          </a:p>
          <a:p>
            <a:pPr lvl="4" eaLnBrk="1" hangingPunct="1">
              <a:lnSpc>
                <a:spcPct val="125000"/>
              </a:lnSpc>
              <a:buFontTx/>
              <a:buNone/>
            </a:pPr>
            <a:r>
              <a:rPr lang="en-US" sz="2400" b="1" smtClean="0"/>
              <a:t>ECF	</a:t>
            </a:r>
            <a:r>
              <a:rPr lang="en-US" sz="2400" smtClean="0"/>
              <a:t>	</a:t>
            </a:r>
            <a:r>
              <a:rPr lang="en-US" sz="2400" b="1" u="sng" smtClean="0"/>
              <a:t>40%</a:t>
            </a:r>
            <a:r>
              <a:rPr lang="en-US" sz="2400" smtClean="0"/>
              <a:t>		30%		20%</a:t>
            </a:r>
          </a:p>
          <a:p>
            <a:pPr lvl="4" eaLnBrk="1" hangingPunct="1">
              <a:lnSpc>
                <a:spcPct val="125000"/>
              </a:lnSpc>
              <a:buFontTx/>
              <a:buNone/>
            </a:pPr>
            <a:r>
              <a:rPr lang="en-US" sz="2400" b="1" smtClean="0"/>
              <a:t>ICF</a:t>
            </a:r>
            <a:r>
              <a:rPr lang="en-US" sz="2400" smtClean="0"/>
              <a:t>		35%		40%	              40%</a:t>
            </a:r>
          </a:p>
          <a:p>
            <a:pPr lvl="4" eaLnBrk="1" hangingPunct="1">
              <a:lnSpc>
                <a:spcPct val="125000"/>
              </a:lnSpc>
              <a:buFontTx/>
              <a:buNone/>
            </a:pPr>
            <a:r>
              <a:rPr lang="en-US" sz="2400" b="1" smtClean="0"/>
              <a:t>Fat</a:t>
            </a:r>
            <a:r>
              <a:rPr lang="en-US" sz="2400" smtClean="0"/>
              <a:t>		16%		23%	              30%</a:t>
            </a:r>
            <a:r>
              <a:rPr lang="en-US" smtClean="0"/>
              <a:t>		</a:t>
            </a:r>
          </a:p>
          <a:p>
            <a:pPr lvl="4" eaLnBrk="1" hangingPunct="1">
              <a:lnSpc>
                <a:spcPct val="125000"/>
              </a:lnSpc>
              <a:buFontTx/>
              <a:buNone/>
            </a:pPr>
            <a:endParaRPr lang="en-US" smtClean="0"/>
          </a:p>
          <a:p>
            <a:pPr lvl="4" eaLnBrk="1" hangingPunct="1"/>
            <a:endParaRPr lang="en-US" smtClean="0"/>
          </a:p>
          <a:p>
            <a:pPr lvl="3" eaLnBrk="1" hangingPunct="1"/>
            <a:endParaRPr lang="en-US" smtClean="0"/>
          </a:p>
        </p:txBody>
      </p:sp>
    </p:spTree>
  </p:cSld>
  <p:clrMapOvr>
    <a:masterClrMapping/>
  </p:clrMapOvr>
  <p:transition spd="slow" advTm="2907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Blood Volumes</a:t>
            </a:r>
          </a:p>
        </p:txBody>
      </p:sp>
      <p:sp>
        <p:nvSpPr>
          <p:cNvPr id="11267" name="Rectangle 3"/>
          <p:cNvSpPr>
            <a:spLocks noGrp="1" noChangeArrowheads="1"/>
          </p:cNvSpPr>
          <p:nvPr>
            <p:ph type="body" idx="1"/>
          </p:nvPr>
        </p:nvSpPr>
        <p:spPr>
          <a:xfrm>
            <a:off x="1066800" y="2057400"/>
            <a:ext cx="7772400" cy="4267200"/>
          </a:xfrm>
        </p:spPr>
        <p:txBody>
          <a:bodyPr/>
          <a:lstStyle/>
          <a:p>
            <a:pPr eaLnBrk="1" hangingPunct="1"/>
            <a:r>
              <a:rPr lang="en-US" dirty="0" smtClean="0"/>
              <a:t>Preterm                100 ml/kg</a:t>
            </a:r>
          </a:p>
          <a:p>
            <a:pPr eaLnBrk="1" hangingPunct="1"/>
            <a:r>
              <a:rPr lang="en-US" dirty="0" smtClean="0"/>
              <a:t>Term                       90 ml/kg</a:t>
            </a:r>
          </a:p>
          <a:p>
            <a:pPr eaLnBrk="1" hangingPunct="1"/>
            <a:r>
              <a:rPr lang="en-US" dirty="0" smtClean="0"/>
              <a:t>Infant                      80 ml/kg</a:t>
            </a:r>
          </a:p>
          <a:p>
            <a:pPr eaLnBrk="1" hangingPunct="1"/>
            <a:r>
              <a:rPr lang="en-US" dirty="0" smtClean="0"/>
              <a:t>School Age             75 ml/kg</a:t>
            </a:r>
          </a:p>
          <a:p>
            <a:pPr eaLnBrk="1" hangingPunct="1"/>
            <a:r>
              <a:rPr lang="en-US" dirty="0" smtClean="0"/>
              <a:t>Adult                       70 ml/kg</a:t>
            </a:r>
          </a:p>
        </p:txBody>
      </p:sp>
      <p:sp>
        <p:nvSpPr>
          <p:cNvPr id="11268" name="Text Box 4"/>
          <p:cNvSpPr txBox="1">
            <a:spLocks noChangeArrowheads="1"/>
          </p:cNvSpPr>
          <p:nvPr/>
        </p:nvSpPr>
        <p:spPr bwMode="auto">
          <a:xfrm>
            <a:off x="381000" y="5943600"/>
            <a:ext cx="8534400" cy="366713"/>
          </a:xfrm>
          <a:prstGeom prst="rect">
            <a:avLst/>
          </a:prstGeom>
          <a:noFill/>
          <a:ln w="9525">
            <a:noFill/>
            <a:miter lim="800000"/>
            <a:headEnd/>
            <a:tailEnd/>
          </a:ln>
        </p:spPr>
        <p:txBody>
          <a:bodyPr>
            <a:spAutoFit/>
          </a:bodyPr>
          <a:lstStyle/>
          <a:p>
            <a:pPr eaLnBrk="0" hangingPunct="0">
              <a:spcBef>
                <a:spcPct val="50000"/>
              </a:spcBef>
            </a:pPr>
            <a:r>
              <a:rPr lang="en-US" dirty="0"/>
              <a:t>Source: A Practice of Anesthesia for Infants and Children by </a:t>
            </a:r>
            <a:r>
              <a:rPr lang="en-US" dirty="0" smtClean="0"/>
              <a:t>Cote</a:t>
            </a:r>
            <a:endParaRPr lang="en-US" dirty="0"/>
          </a:p>
        </p:txBody>
      </p:sp>
    </p:spTree>
  </p:cSld>
  <p:clrMapOvr>
    <a:masterClrMapping/>
  </p:clrMapOvr>
  <p:transition advTm="99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4000" smtClean="0"/>
              <a:t>Assesment of degree of dehydration</a:t>
            </a:r>
          </a:p>
        </p:txBody>
      </p:sp>
      <p:sp>
        <p:nvSpPr>
          <p:cNvPr id="55299" name="Rectangle 3"/>
          <p:cNvSpPr>
            <a:spLocks noGrp="1" noChangeArrowheads="1"/>
          </p:cNvSpPr>
          <p:nvPr>
            <p:ph type="body" sz="half" idx="1"/>
          </p:nvPr>
        </p:nvSpPr>
        <p:spPr/>
        <p:txBody>
          <a:bodyPr/>
          <a:lstStyle/>
          <a:p>
            <a:pPr eaLnBrk="1" fontAlgn="ctr" hangingPunct="1"/>
            <a:r>
              <a:rPr lang="en-US" sz="2800" smtClean="0"/>
              <a:t> </a:t>
            </a:r>
          </a:p>
        </p:txBody>
      </p:sp>
      <p:graphicFrame>
        <p:nvGraphicFramePr>
          <p:cNvPr id="151620" name="Group 68"/>
          <p:cNvGraphicFramePr>
            <a:graphicFrameLocks noGrp="1"/>
          </p:cNvGraphicFramePr>
          <p:nvPr>
            <p:ph sz="half" idx="2"/>
          </p:nvPr>
        </p:nvGraphicFramePr>
        <p:xfrm>
          <a:off x="914400" y="1530350"/>
          <a:ext cx="7543800" cy="4440251"/>
        </p:xfrm>
        <a:graphic>
          <a:graphicData uri="http://schemas.openxmlformats.org/drawingml/2006/table">
            <a:tbl>
              <a:tblPr/>
              <a:tblGrid>
                <a:gridCol w="1508125"/>
                <a:gridCol w="1509713"/>
                <a:gridCol w="1508125"/>
                <a:gridCol w="3017837"/>
              </a:tblGrid>
              <a:tr h="6855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Severity of dehydration</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 dehydration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Infant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 dehydration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Child</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Symptoms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mild</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3-4</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Thirst</a:t>
                      </a:r>
                      <a:r>
                        <a:rPr kumimoji="0" lang="en-US" sz="1600" b="0" i="0" u="none" strike="noStrike" cap="none" normalizeH="0" baseline="0" smtClean="0">
                          <a:ln>
                            <a:noFill/>
                          </a:ln>
                          <a:solidFill>
                            <a:schemeClr val="tx1"/>
                          </a:solidFill>
                          <a:effectLst/>
                          <a:latin typeface="Arial" charset="0"/>
                        </a:rPr>
                        <a:t>. mucous memb moist, EJV visible in supine,</a:t>
                      </a:r>
                      <a:r>
                        <a:rPr kumimoji="0" lang="en-US" sz="1600" b="1" i="0" u="none" strike="noStrike" cap="none" normalizeH="0" baseline="0" smtClean="0">
                          <a:ln>
                            <a:noFill/>
                          </a:ln>
                          <a:solidFill>
                            <a:schemeClr val="tx1"/>
                          </a:solidFill>
                          <a:effectLst/>
                          <a:latin typeface="Arial" charset="0"/>
                        </a:rPr>
                        <a:t>CRT&gt;2</a:t>
                      </a:r>
                      <a:r>
                        <a:rPr kumimoji="0" lang="en-US" sz="1600" b="0" i="0" u="none" strike="noStrike" cap="none" normalizeH="0" baseline="0" smtClean="0">
                          <a:ln>
                            <a:noFill/>
                          </a:ln>
                          <a:solidFill>
                            <a:schemeClr val="tx1"/>
                          </a:solidFill>
                          <a:effectLst/>
                          <a:latin typeface="Arial" charset="0"/>
                        </a:rPr>
                        <a:t> sec, </a:t>
                      </a:r>
                      <a:r>
                        <a:rPr kumimoji="0" lang="en-US" sz="1600" b="1" i="0" u="none" strike="noStrike" cap="none" normalizeH="0" baseline="0" smtClean="0">
                          <a:ln>
                            <a:noFill/>
                          </a:ln>
                          <a:solidFill>
                            <a:schemeClr val="tx1"/>
                          </a:solidFill>
                          <a:effectLst/>
                          <a:latin typeface="Arial" charset="0"/>
                        </a:rPr>
                        <a:t>Urine sp gr&gt;1.020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moderate</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6-8</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Dry mucous </a:t>
                      </a:r>
                      <a:r>
                        <a:rPr kumimoji="0" lang="en-US" sz="1600" b="1" i="0" u="none" strike="noStrike" cap="none" normalizeH="0" baseline="0" dirty="0" err="1" smtClean="0">
                          <a:ln>
                            <a:noFill/>
                          </a:ln>
                          <a:solidFill>
                            <a:schemeClr val="tx1"/>
                          </a:solidFill>
                          <a:effectLst/>
                          <a:latin typeface="Arial" charset="0"/>
                        </a:rPr>
                        <a:t>memb</a:t>
                      </a:r>
                      <a:r>
                        <a:rPr kumimoji="0" lang="en-US" sz="1600" b="1" i="0" u="none" strike="noStrike" cap="none" normalizeH="0" baseline="0" dirty="0" smtClean="0">
                          <a:ln>
                            <a:noFill/>
                          </a:ln>
                          <a:solidFill>
                            <a:schemeClr val="tx1"/>
                          </a:solidFill>
                          <a:effectLst/>
                          <a:latin typeface="Arial" charset="0"/>
                        </a:rPr>
                        <a:t>,</a:t>
                      </a:r>
                      <a:r>
                        <a:rPr kumimoji="0" lang="en-US" sz="1600" b="1" i="0" u="none" strike="noStrike" cap="none" normalizeH="0" baseline="0" dirty="0" smtClean="0">
                          <a:ln>
                            <a:noFill/>
                          </a:ln>
                          <a:solidFill>
                            <a:schemeClr val="tx1"/>
                          </a:solidFill>
                          <a:effectLst/>
                          <a:latin typeface="Arial" charset="0"/>
                          <a:cs typeface="Arial" charset="0"/>
                        </a:rPr>
                        <a:t>↑</a:t>
                      </a:r>
                      <a:r>
                        <a:rPr kumimoji="0" lang="en-US" sz="1600" b="1" i="0" u="none" strike="noStrike" cap="none" normalizeH="0" baseline="0" dirty="0" smtClean="0">
                          <a:ln>
                            <a:noFill/>
                          </a:ln>
                          <a:solidFill>
                            <a:schemeClr val="tx1"/>
                          </a:solidFill>
                          <a:effectLst/>
                          <a:latin typeface="Arial" charset="0"/>
                        </a:rPr>
                        <a:t> HR,</a:t>
                      </a:r>
                      <a:r>
                        <a:rPr kumimoji="0" lang="en-US" sz="1600" b="1" i="0" u="none" strike="noStrike" cap="none" normalizeH="0" baseline="0" dirty="0" smtClean="0">
                          <a:ln>
                            <a:noFill/>
                          </a:ln>
                          <a:solidFill>
                            <a:schemeClr val="tx1"/>
                          </a:solidFill>
                          <a:effectLst/>
                          <a:latin typeface="Arial" charset="0"/>
                          <a:cs typeface="Arial" charset="0"/>
                        </a:rPr>
                        <a:t>↓</a:t>
                      </a:r>
                      <a:r>
                        <a:rPr kumimoji="0" lang="en-US" sz="1600" b="1" i="0" u="none" strike="noStrike" cap="none" normalizeH="0" baseline="0" dirty="0" smtClean="0">
                          <a:ln>
                            <a:noFill/>
                          </a:ln>
                          <a:solidFill>
                            <a:schemeClr val="tx1"/>
                          </a:solidFill>
                          <a:effectLst/>
                          <a:latin typeface="Arial" charset="0"/>
                        </a:rPr>
                        <a:t> tears, sunken </a:t>
                      </a:r>
                      <a:r>
                        <a:rPr kumimoji="0" lang="en-US" sz="1600" b="1" i="0" u="none" strike="noStrike" cap="none" normalizeH="0" baseline="0" dirty="0" err="1" smtClean="0">
                          <a:ln>
                            <a:noFill/>
                          </a:ln>
                          <a:solidFill>
                            <a:schemeClr val="tx1"/>
                          </a:solidFill>
                          <a:effectLst/>
                          <a:latin typeface="Arial" charset="0"/>
                        </a:rPr>
                        <a:t>frontenelle</a:t>
                      </a:r>
                      <a:r>
                        <a:rPr kumimoji="0" lang="en-US" sz="16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err="1" smtClean="0">
                          <a:ln>
                            <a:noFill/>
                          </a:ln>
                          <a:solidFill>
                            <a:schemeClr val="tx1"/>
                          </a:solidFill>
                          <a:effectLst/>
                          <a:latin typeface="Arial" charset="0"/>
                        </a:rPr>
                        <a:t>dec</a:t>
                      </a:r>
                      <a:r>
                        <a:rPr kumimoji="0" lang="en-US" sz="1600" b="1" i="0" u="none" strike="noStrike" cap="none" normalizeH="0" baseline="0" dirty="0" smtClean="0">
                          <a:ln>
                            <a:noFill/>
                          </a:ln>
                          <a:solidFill>
                            <a:schemeClr val="tx1"/>
                          </a:solidFill>
                          <a:effectLst/>
                          <a:latin typeface="Arial" charset="0"/>
                        </a:rPr>
                        <a:t> skin </a:t>
                      </a:r>
                      <a:r>
                        <a:rPr kumimoji="0" lang="en-US" sz="1600" b="1" i="0" u="none" strike="noStrike" cap="none" normalizeH="0" baseline="0" dirty="0" err="1" smtClean="0">
                          <a:ln>
                            <a:noFill/>
                          </a:ln>
                          <a:solidFill>
                            <a:schemeClr val="tx1"/>
                          </a:solidFill>
                          <a:effectLst/>
                          <a:latin typeface="Arial" charset="0"/>
                        </a:rPr>
                        <a:t>turgor</a:t>
                      </a:r>
                      <a:r>
                        <a:rPr kumimoji="0" lang="en-US" sz="1600" b="1" i="0" u="none" strike="noStrike" cap="none" normalizeH="0" baseline="0" dirty="0" smtClean="0">
                          <a:ln>
                            <a:noFill/>
                          </a:ln>
                          <a:solidFill>
                            <a:schemeClr val="tx1"/>
                          </a:solidFill>
                          <a:effectLst/>
                          <a:latin typeface="Arial" charset="0"/>
                        </a:rPr>
                        <a:t>, CRT 2-4 sec, </a:t>
                      </a:r>
                      <a:r>
                        <a:rPr kumimoji="0" lang="en-US" sz="1600" b="1" i="0" u="none" strike="noStrike" cap="none" normalizeH="0" baseline="0" dirty="0" smtClean="0">
                          <a:ln>
                            <a:noFill/>
                          </a:ln>
                          <a:solidFill>
                            <a:schemeClr val="tx1"/>
                          </a:solidFill>
                          <a:effectLst/>
                          <a:latin typeface="Arial" charset="0"/>
                          <a:cs typeface="Arial" charset="0"/>
                        </a:rPr>
                        <a:t>↓UO</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severe</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15</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Eye sunken, cool peripheries, apathy, somnolenece, orthostatic to shocky</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shock</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&gt;15</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&gt;10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Decompensation,poor o2 delievery, </a:t>
                      </a:r>
                      <a:r>
                        <a:rPr kumimoji="0" lang="en-US" sz="1600" b="1" i="0" u="none" strike="noStrike" cap="none" normalizeH="0" baseline="0" smtClean="0">
                          <a:ln>
                            <a:noFill/>
                          </a:ln>
                          <a:solidFill>
                            <a:schemeClr val="tx1"/>
                          </a:solidFill>
                          <a:effectLst/>
                          <a:latin typeface="Arial" charset="0"/>
                          <a:cs typeface="Arial" charset="0"/>
                        </a:rPr>
                        <a:t>↓BP</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Tm="336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t>When should we give fluids? </a:t>
            </a:r>
          </a:p>
        </p:txBody>
      </p:sp>
      <p:sp>
        <p:nvSpPr>
          <p:cNvPr id="54275" name="Rectangle 3"/>
          <p:cNvSpPr>
            <a:spLocks noGrp="1" noChangeArrowheads="1"/>
          </p:cNvSpPr>
          <p:nvPr>
            <p:ph type="body" idx="1"/>
          </p:nvPr>
        </p:nvSpPr>
        <p:spPr/>
        <p:txBody>
          <a:bodyPr/>
          <a:lstStyle/>
          <a:p>
            <a:pPr eaLnBrk="1" hangingPunct="1"/>
            <a:r>
              <a:rPr lang="en-US" smtClean="0"/>
              <a:t>Clinical signs  </a:t>
            </a:r>
          </a:p>
          <a:p>
            <a:pPr algn="ctr" eaLnBrk="1" hangingPunct="1">
              <a:buFontTx/>
              <a:buNone/>
            </a:pPr>
            <a:r>
              <a:rPr lang="en-US" sz="2800" smtClean="0"/>
              <a:t>helpful but not reliable</a:t>
            </a:r>
          </a:p>
          <a:p>
            <a:pPr eaLnBrk="1" hangingPunct="1"/>
            <a:r>
              <a:rPr lang="en-US" smtClean="0"/>
              <a:t>Vitals signs</a:t>
            </a:r>
          </a:p>
          <a:p>
            <a:pPr algn="ctr" eaLnBrk="1" hangingPunct="1">
              <a:buFontTx/>
              <a:buNone/>
            </a:pPr>
            <a:r>
              <a:rPr lang="en-US" sz="2800" smtClean="0"/>
              <a:t>Sensitive but not specific</a:t>
            </a:r>
          </a:p>
          <a:p>
            <a:pPr eaLnBrk="1" hangingPunct="1"/>
            <a:r>
              <a:rPr lang="en-US" smtClean="0"/>
              <a:t>Electrolyte</a:t>
            </a:r>
          </a:p>
          <a:p>
            <a:pPr algn="ctr" eaLnBrk="1" hangingPunct="1">
              <a:buFontTx/>
              <a:buNone/>
            </a:pPr>
            <a:r>
              <a:rPr lang="en-US" sz="2800" smtClean="0"/>
              <a:t>Specific to an extent but needs sampling</a:t>
            </a:r>
          </a:p>
          <a:p>
            <a:pPr eaLnBrk="1" hangingPunct="1"/>
            <a:r>
              <a:rPr lang="en-US" smtClean="0"/>
              <a:t>Weight</a:t>
            </a:r>
          </a:p>
          <a:p>
            <a:pPr algn="ctr" eaLnBrk="1" hangingPunct="1">
              <a:buFontTx/>
              <a:buNone/>
            </a:pPr>
            <a:r>
              <a:rPr lang="en-US" sz="2800" smtClean="0"/>
              <a:t>The most accurate guide</a:t>
            </a:r>
          </a:p>
        </p:txBody>
      </p:sp>
    </p:spTree>
  </p:cSld>
  <p:clrMapOvr>
    <a:masterClrMapping/>
  </p:clrMapOvr>
  <p:transition spd="slow" advTm="132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Remember 5 Rs-Prescription of Fluid</a:t>
            </a:r>
            <a:endParaRPr lang="en-US" b="1" dirty="0"/>
          </a:p>
        </p:txBody>
      </p:sp>
      <p:sp>
        <p:nvSpPr>
          <p:cNvPr id="3" name="Content Placeholder 2"/>
          <p:cNvSpPr>
            <a:spLocks noGrp="1"/>
          </p:cNvSpPr>
          <p:nvPr>
            <p:ph idx="1"/>
          </p:nvPr>
        </p:nvSpPr>
        <p:spPr/>
        <p:txBody>
          <a:bodyPr/>
          <a:lstStyle/>
          <a:p>
            <a:r>
              <a:rPr lang="en-US" dirty="0" smtClean="0"/>
              <a:t>Resuscitation</a:t>
            </a:r>
          </a:p>
          <a:p>
            <a:r>
              <a:rPr lang="en-US" dirty="0" smtClean="0"/>
              <a:t>Routine Maintenance</a:t>
            </a:r>
          </a:p>
          <a:p>
            <a:r>
              <a:rPr lang="en-US" dirty="0" smtClean="0"/>
              <a:t>Replacement</a:t>
            </a:r>
          </a:p>
          <a:p>
            <a:r>
              <a:rPr lang="en-US" dirty="0" smtClean="0"/>
              <a:t>Redistribution</a:t>
            </a:r>
          </a:p>
          <a:p>
            <a:r>
              <a:rPr lang="en-US" dirty="0" smtClean="0"/>
              <a:t>Reassessment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strategies</a:t>
            </a:r>
            <a:endParaRPr lang="en-US" dirty="0"/>
          </a:p>
        </p:txBody>
      </p:sp>
      <p:sp>
        <p:nvSpPr>
          <p:cNvPr id="3" name="Content Placeholder 2"/>
          <p:cNvSpPr>
            <a:spLocks noGrp="1"/>
          </p:cNvSpPr>
          <p:nvPr>
            <p:ph sz="half" idx="1"/>
          </p:nvPr>
        </p:nvSpPr>
        <p:spPr/>
        <p:txBody>
          <a:bodyPr/>
          <a:lstStyle/>
          <a:p>
            <a:r>
              <a:rPr lang="en-US" dirty="0" smtClean="0"/>
              <a:t>Quantitative and Qualitative</a:t>
            </a:r>
          </a:p>
          <a:p>
            <a:r>
              <a:rPr lang="en-US" dirty="0" smtClean="0"/>
              <a:t> </a:t>
            </a:r>
          </a:p>
          <a:p>
            <a:r>
              <a:rPr lang="en-US" dirty="0" smtClean="0"/>
              <a:t>Maintenance</a:t>
            </a:r>
          </a:p>
          <a:p>
            <a:r>
              <a:rPr lang="en-US" dirty="0" smtClean="0"/>
              <a:t>Replacement</a:t>
            </a:r>
          </a:p>
          <a:p>
            <a:r>
              <a:rPr lang="en-US" dirty="0" smtClean="0"/>
              <a:t>Blood and its product transfusion</a:t>
            </a:r>
            <a:endParaRPr lang="en-US" dirty="0"/>
          </a:p>
        </p:txBody>
      </p:sp>
      <p:pic>
        <p:nvPicPr>
          <p:cNvPr id="5" name="Picture 6" descr="ANd9GcS6ktjs4w-mDVbnOlFv2xhkKoXom7QMWuzXBiiY-354TrJPxFXBKA"/>
          <p:cNvPicPr>
            <a:picLocks noGrp="1" noChangeAspect="1" noChangeArrowheads="1"/>
          </p:cNvPicPr>
          <p:nvPr>
            <p:ph sz="half" idx="2"/>
          </p:nvPr>
        </p:nvPicPr>
        <p:blipFill>
          <a:blip r:embed="rId3"/>
          <a:srcRect/>
          <a:stretch>
            <a:fillRect/>
          </a:stretch>
        </p:blipFill>
        <p:spPr>
          <a:xfrm>
            <a:off x="4800600" y="1600272"/>
            <a:ext cx="3810000" cy="4419528"/>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66800" y="609600"/>
            <a:ext cx="7772400" cy="1143000"/>
          </a:xfrm>
        </p:spPr>
        <p:txBody>
          <a:bodyPr/>
          <a:lstStyle/>
          <a:p>
            <a:pPr eaLnBrk="1" hangingPunct="1"/>
            <a:r>
              <a:rPr lang="en-US" dirty="0" smtClean="0"/>
              <a:t>Quantitative analysis</a:t>
            </a:r>
          </a:p>
        </p:txBody>
      </p:sp>
      <p:sp>
        <p:nvSpPr>
          <p:cNvPr id="53251" name="Rectangle 3"/>
          <p:cNvSpPr>
            <a:spLocks noGrp="1" noChangeArrowheads="1"/>
          </p:cNvSpPr>
          <p:nvPr>
            <p:ph type="body" idx="1"/>
          </p:nvPr>
        </p:nvSpPr>
        <p:spPr>
          <a:xfrm>
            <a:off x="304800" y="2133600"/>
            <a:ext cx="8534400" cy="4114800"/>
          </a:xfrm>
        </p:spPr>
        <p:txBody>
          <a:bodyPr>
            <a:normAutofit/>
          </a:bodyPr>
          <a:lstStyle/>
          <a:p>
            <a:pPr eaLnBrk="1" hangingPunct="1">
              <a:buFontTx/>
              <a:buNone/>
            </a:pPr>
            <a:r>
              <a:rPr lang="en-US" dirty="0" smtClean="0"/>
              <a:t>Classic fluid management</a:t>
            </a:r>
          </a:p>
          <a:p>
            <a:pPr eaLnBrk="1" hangingPunct="1">
              <a:buFontTx/>
              <a:buNone/>
            </a:pPr>
            <a:endParaRPr lang="en-US" dirty="0" smtClean="0"/>
          </a:p>
          <a:p>
            <a:pPr eaLnBrk="1" hangingPunct="1">
              <a:buFontTx/>
              <a:buNone/>
            </a:pPr>
            <a:r>
              <a:rPr lang="en-US" dirty="0" err="1" smtClean="0"/>
              <a:t>Vol</a:t>
            </a:r>
            <a:r>
              <a:rPr lang="en-US" dirty="0" smtClean="0"/>
              <a:t> of fluid =	Resuscitation fluid+</a:t>
            </a:r>
          </a:p>
          <a:p>
            <a:pPr eaLnBrk="1" hangingPunct="1">
              <a:buFontTx/>
              <a:buNone/>
            </a:pPr>
            <a:r>
              <a:rPr lang="en-US" dirty="0" smtClean="0"/>
              <a:t> 				maintenance fluid +  </a:t>
            </a:r>
          </a:p>
          <a:p>
            <a:pPr eaLnBrk="1" hangingPunct="1">
              <a:buFontTx/>
              <a:buNone/>
            </a:pPr>
            <a:r>
              <a:rPr lang="en-US" dirty="0" smtClean="0"/>
              <a:t>				deficit +</a:t>
            </a:r>
          </a:p>
          <a:p>
            <a:pPr eaLnBrk="1" hangingPunct="1">
              <a:buFontTx/>
              <a:buNone/>
            </a:pPr>
            <a:r>
              <a:rPr lang="en-US" dirty="0" smtClean="0"/>
              <a:t>                              third space loss???</a:t>
            </a:r>
          </a:p>
          <a:p>
            <a:pPr eaLnBrk="1" hangingPunct="1">
              <a:buFontTx/>
              <a:buNone/>
            </a:pPr>
            <a:r>
              <a:rPr lang="en-US" dirty="0" smtClean="0"/>
              <a:t>                             Blood loss</a:t>
            </a: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Tree>
  </p:cSld>
  <p:clrMapOvr>
    <a:masterClrMapping/>
  </p:clrMapOvr>
  <p:transition advTm="480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lstStyle/>
          <a:p>
            <a:r>
              <a:rPr lang="en-US" b="1" dirty="0" err="1" smtClean="0"/>
              <a:t>Paediatric</a:t>
            </a:r>
            <a:r>
              <a:rPr lang="en-US" b="1" dirty="0" smtClean="0"/>
              <a:t> Fasting Guidelines</a:t>
            </a:r>
          </a:p>
          <a:p>
            <a:r>
              <a:rPr lang="en-US" b="1" dirty="0" smtClean="0"/>
              <a:t>I V fluid therapy</a:t>
            </a:r>
          </a:p>
          <a:p>
            <a:r>
              <a:rPr lang="en-US" b="1" dirty="0" smtClean="0"/>
              <a:t> Fluid calculation</a:t>
            </a:r>
          </a:p>
          <a:p>
            <a:r>
              <a:rPr lang="en-US" b="1" dirty="0" smtClean="0"/>
              <a:t>Securing I V lines</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Resuscitation</a:t>
            </a:r>
          </a:p>
        </p:txBody>
      </p:sp>
      <p:sp>
        <p:nvSpPr>
          <p:cNvPr id="56323" name="Rectangle 3"/>
          <p:cNvSpPr>
            <a:spLocks noGrp="1" noChangeArrowheads="1"/>
          </p:cNvSpPr>
          <p:nvPr>
            <p:ph type="body" idx="1"/>
          </p:nvPr>
        </p:nvSpPr>
        <p:spPr/>
        <p:txBody>
          <a:bodyPr>
            <a:normAutofit lnSpcReduction="10000"/>
          </a:bodyPr>
          <a:lstStyle/>
          <a:p>
            <a:pPr eaLnBrk="1" hangingPunct="1"/>
            <a:endParaRPr lang="en-US"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Do not include this fluid volume in any subsequent calculations (PALS 2010)</a:t>
            </a:r>
          </a:p>
        </p:txBody>
      </p:sp>
      <p:pic>
        <p:nvPicPr>
          <p:cNvPr id="56324" name="Picture 5" descr="fluidflow"/>
          <p:cNvPicPr>
            <a:picLocks noChangeAspect="1" noChangeArrowheads="1"/>
          </p:cNvPicPr>
          <p:nvPr/>
        </p:nvPicPr>
        <p:blipFill>
          <a:blip r:embed="rId2"/>
          <a:srcRect/>
          <a:stretch>
            <a:fillRect/>
          </a:stretch>
        </p:blipFill>
        <p:spPr bwMode="auto">
          <a:xfrm>
            <a:off x="533400" y="1092200"/>
            <a:ext cx="7162800" cy="4325938"/>
          </a:xfrm>
          <a:prstGeom prst="rect">
            <a:avLst/>
          </a:prstGeom>
          <a:noFill/>
          <a:ln w="9525">
            <a:noFill/>
            <a:miter lim="800000"/>
            <a:headEnd/>
            <a:tailEnd/>
          </a:ln>
        </p:spPr>
      </p:pic>
    </p:spTree>
  </p:cSld>
  <p:clrMapOvr>
    <a:masterClrMapping/>
  </p:clrMapOvr>
  <p:transition spd="slow" advTm="229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Dehydration(Total Body loss)</a:t>
            </a:r>
            <a:endParaRPr lang="en-US" b="1" dirty="0"/>
          </a:p>
        </p:txBody>
      </p:sp>
      <p:sp>
        <p:nvSpPr>
          <p:cNvPr id="3" name="Content Placeholder 2"/>
          <p:cNvSpPr>
            <a:spLocks noGrp="1"/>
          </p:cNvSpPr>
          <p:nvPr>
            <p:ph idx="1"/>
          </p:nvPr>
        </p:nvSpPr>
        <p:spPr/>
        <p:txBody>
          <a:bodyPr/>
          <a:lstStyle/>
          <a:p>
            <a:r>
              <a:rPr lang="en-US" dirty="0" smtClean="0"/>
              <a:t>Oral route , slow correction</a:t>
            </a:r>
          </a:p>
          <a:p>
            <a:endParaRPr lang="en-US" dirty="0" smtClean="0"/>
          </a:p>
          <a:p>
            <a:r>
              <a:rPr lang="en-US" dirty="0" smtClean="0"/>
              <a:t>Rapid correction should be followed with Na levels</a:t>
            </a:r>
          </a:p>
          <a:p>
            <a:endParaRPr lang="en-US" dirty="0" smtClean="0"/>
          </a:p>
          <a:p>
            <a:r>
              <a:rPr lang="en-US" dirty="0" smtClean="0"/>
              <a:t>Too rapid correction with hypotonic solutions- Cerebral edema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Starvation Fluid </a:t>
            </a:r>
            <a:endParaRPr lang="en-US" b="1"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ü"/>
            </a:pPr>
            <a:r>
              <a:rPr lang="en-US" dirty="0" smtClean="0"/>
              <a:t>Ideally should be nil</a:t>
            </a:r>
          </a:p>
          <a:p>
            <a:r>
              <a:rPr lang="en-US" dirty="0" smtClean="0"/>
              <a:t>Prolong  fasting ??</a:t>
            </a:r>
          </a:p>
          <a:p>
            <a:pPr>
              <a:buNone/>
            </a:pPr>
            <a:endParaRPr lang="en-US" dirty="0" smtClean="0"/>
          </a:p>
          <a:p>
            <a:pPr>
              <a:buNone/>
            </a:pPr>
            <a:r>
              <a:rPr lang="en-US" dirty="0" smtClean="0"/>
              <a:t>Fasting hrs X Maintenance fluid</a:t>
            </a:r>
          </a:p>
          <a:p>
            <a:pPr>
              <a:buNone/>
            </a:pPr>
            <a:r>
              <a:rPr lang="en-US" dirty="0" smtClean="0"/>
              <a:t>½ - 1 hr</a:t>
            </a:r>
          </a:p>
          <a:p>
            <a:pPr>
              <a:buNone/>
            </a:pPr>
            <a:r>
              <a:rPr lang="en-US" dirty="0" smtClean="0"/>
              <a:t>¼- 2 </a:t>
            </a:r>
            <a:r>
              <a:rPr lang="en-US" dirty="0" err="1" smtClean="0"/>
              <a:t>nd</a:t>
            </a:r>
            <a:r>
              <a:rPr lang="en-US" dirty="0" smtClean="0"/>
              <a:t> hr</a:t>
            </a:r>
          </a:p>
          <a:p>
            <a:pPr>
              <a:buNone/>
            </a:pPr>
            <a:r>
              <a:rPr lang="en-US" dirty="0" smtClean="0"/>
              <a:t>¼ - 3</a:t>
            </a:r>
            <a:r>
              <a:rPr lang="en-US" baseline="30000" dirty="0" smtClean="0"/>
              <a:t>rd</a:t>
            </a:r>
            <a:r>
              <a:rPr lang="en-US" dirty="0" smtClean="0"/>
              <a:t> hr</a:t>
            </a:r>
          </a:p>
          <a:p>
            <a:pPr>
              <a:buNone/>
            </a:pPr>
            <a:endParaRPr lang="en-US" dirty="0" smtClean="0"/>
          </a:p>
          <a:p>
            <a:pPr>
              <a:buNone/>
            </a:pPr>
            <a:r>
              <a:rPr lang="en-US" dirty="0" smtClean="0"/>
              <a:t>= 10 ml/kg  over 1 hr</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Maintenance Fluid-4-2-1</a:t>
            </a:r>
            <a:endParaRPr lang="en-US" b="1" dirty="0"/>
          </a:p>
        </p:txBody>
      </p:sp>
      <p:sp>
        <p:nvSpPr>
          <p:cNvPr id="3" name="Content Placeholder 2"/>
          <p:cNvSpPr>
            <a:spLocks noGrp="1"/>
          </p:cNvSpPr>
          <p:nvPr>
            <p:ph idx="1"/>
          </p:nvPr>
        </p:nvSpPr>
        <p:spPr/>
        <p:txBody>
          <a:bodyPr/>
          <a:lstStyle/>
          <a:p>
            <a:r>
              <a:rPr lang="en-US" b="1" dirty="0" smtClean="0"/>
              <a:t>Holliday Segar  Formula- </a:t>
            </a:r>
            <a:r>
              <a:rPr lang="en-US" dirty="0" smtClean="0"/>
              <a:t>60% of the total amount</a:t>
            </a:r>
          </a:p>
          <a:p>
            <a:endParaRPr lang="en-US" dirty="0" smtClean="0"/>
          </a:p>
          <a:p>
            <a:endParaRPr lang="en-US" dirty="0" smtClean="0"/>
          </a:p>
          <a:p>
            <a:r>
              <a:rPr lang="en-US" dirty="0" smtClean="0"/>
              <a:t>Oh Modification</a:t>
            </a:r>
            <a:endParaRPr lang="en-US" dirty="0"/>
          </a:p>
        </p:txBody>
      </p:sp>
      <p:pic>
        <p:nvPicPr>
          <p:cNvPr id="32770" name="Picture 2"/>
          <p:cNvPicPr>
            <a:picLocks noGrp="1" noChangeAspect="1" noChangeArrowheads="1"/>
          </p:cNvPicPr>
          <p:nvPr>
            <p:ph sz="half" idx="4294967295"/>
          </p:nvPr>
        </p:nvPicPr>
        <p:blipFill>
          <a:blip r:embed="rId2"/>
          <a:srcRect l="14286" t="40984" r="16071" b="34426"/>
          <a:stretch>
            <a:fillRect/>
          </a:stretch>
        </p:blipFill>
        <p:spPr bwMode="auto">
          <a:xfrm>
            <a:off x="533400" y="4267200"/>
            <a:ext cx="80772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Holliday Segar Formula</a:t>
            </a:r>
          </a:p>
        </p:txBody>
      </p:sp>
      <p:sp>
        <p:nvSpPr>
          <p:cNvPr id="58371" name="Rectangle 3"/>
          <p:cNvSpPr>
            <a:spLocks noGrp="1" noChangeArrowheads="1"/>
          </p:cNvSpPr>
          <p:nvPr>
            <p:ph type="body" idx="1"/>
          </p:nvPr>
        </p:nvSpPr>
        <p:spPr/>
        <p:txBody>
          <a:bodyPr/>
          <a:lstStyle/>
          <a:p>
            <a:pPr eaLnBrk="1" hangingPunct="1"/>
            <a:r>
              <a:rPr lang="en-GB" b="1" i="1" u="sng" smtClean="0"/>
              <a:t>Historical approach to fluid management based on Holliday &amp; Segar’s ‘4/2/1’ formula</a:t>
            </a:r>
          </a:p>
          <a:p>
            <a:pPr eaLnBrk="1" hangingPunct="1"/>
            <a:endParaRPr lang="en-GB" smtClean="0"/>
          </a:p>
          <a:p>
            <a:pPr eaLnBrk="1" hangingPunct="1"/>
            <a:r>
              <a:rPr lang="en-GB" sz="3600" smtClean="0"/>
              <a:t>Maintenance fluid requirements parallel energy metabolism</a:t>
            </a:r>
            <a:endParaRPr lang="en-US" sz="3600" smtClean="0"/>
          </a:p>
        </p:txBody>
      </p:sp>
    </p:spTree>
  </p:cSld>
  <p:clrMapOvr>
    <a:masterClrMapping/>
  </p:clrMapOvr>
  <p:transition spd="slow" advTm="11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4000" smtClean="0"/>
              <a:t>Maintenance fluids-current consensus</a:t>
            </a:r>
          </a:p>
        </p:txBody>
      </p:sp>
      <p:sp>
        <p:nvSpPr>
          <p:cNvPr id="63491"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endParaRPr lang="en-US" b="1" smtClean="0"/>
          </a:p>
        </p:txBody>
      </p:sp>
      <p:sp>
        <p:nvSpPr>
          <p:cNvPr id="63492" name="Rectangle 4"/>
          <p:cNvSpPr>
            <a:spLocks noChangeArrowheads="1"/>
          </p:cNvSpPr>
          <p:nvPr/>
        </p:nvSpPr>
        <p:spPr bwMode="auto">
          <a:xfrm>
            <a:off x="609600" y="990600"/>
            <a:ext cx="7772400" cy="6958013"/>
          </a:xfrm>
          <a:prstGeom prst="rect">
            <a:avLst/>
          </a:prstGeom>
          <a:noFill/>
          <a:ln w="9525">
            <a:noFill/>
            <a:miter lim="800000"/>
            <a:headEnd/>
            <a:tailEnd/>
          </a:ln>
        </p:spPr>
        <p:txBody>
          <a:bodyPr>
            <a:spAutoFit/>
          </a:bodyPr>
          <a:lstStyle/>
          <a:p>
            <a:endParaRPr lang="en-US" dirty="0"/>
          </a:p>
          <a:p>
            <a:endParaRPr lang="en-US" dirty="0"/>
          </a:p>
          <a:p>
            <a:r>
              <a:rPr lang="en-US" dirty="0"/>
              <a:t>50% of the calculated maintenance fluid should be transfused .</a:t>
            </a:r>
          </a:p>
          <a:p>
            <a:endParaRPr lang="en-US" dirty="0"/>
          </a:p>
          <a:p>
            <a:r>
              <a:rPr lang="en-US" dirty="0"/>
              <a:t>New Born Term</a:t>
            </a:r>
          </a:p>
          <a:p>
            <a:r>
              <a:rPr lang="en-US" dirty="0"/>
              <a:t>D1		50-60 ml/kg		</a:t>
            </a:r>
            <a:r>
              <a:rPr lang="en-US" b="1" dirty="0"/>
              <a:t>D10</a:t>
            </a:r>
          </a:p>
          <a:p>
            <a:r>
              <a:rPr lang="en-US" dirty="0"/>
              <a:t>D2		100 ml/kg		</a:t>
            </a:r>
            <a:r>
              <a:rPr lang="en-US" b="1" dirty="0"/>
              <a:t>D10 N/2</a:t>
            </a:r>
          </a:p>
          <a:p>
            <a:r>
              <a:rPr lang="en-US" dirty="0"/>
              <a:t>&gt;D7		100-150 ml/kg		</a:t>
            </a:r>
            <a:r>
              <a:rPr lang="en-US" b="1" dirty="0"/>
              <a:t>N/2</a:t>
            </a:r>
          </a:p>
          <a:p>
            <a:endParaRPr lang="en-US" dirty="0"/>
          </a:p>
          <a:p>
            <a:r>
              <a:rPr lang="en-US" dirty="0"/>
              <a:t>Older child</a:t>
            </a:r>
          </a:p>
          <a:p>
            <a:r>
              <a:rPr lang="en-US" dirty="0"/>
              <a:t>4-2-1 RULE</a:t>
            </a:r>
          </a:p>
          <a:p>
            <a:pPr algn="r"/>
            <a:endParaRPr lang="en-US" dirty="0"/>
          </a:p>
          <a:p>
            <a:pPr algn="r"/>
            <a:r>
              <a:rPr lang="en-US" dirty="0"/>
              <a:t>.</a:t>
            </a:r>
            <a:endParaRPr lang="en-US" b="1" dirty="0"/>
          </a:p>
          <a:p>
            <a:endParaRPr lang="en-US" b="1" dirty="0"/>
          </a:p>
          <a:p>
            <a:endParaRPr lang="en-US" b="1" dirty="0"/>
          </a:p>
          <a:p>
            <a:r>
              <a:rPr lang="en-US" b="1" dirty="0"/>
              <a:t>Recent developments in the </a:t>
            </a:r>
            <a:r>
              <a:rPr lang="en-US" b="1" dirty="0" err="1"/>
              <a:t>perioperative</a:t>
            </a:r>
            <a:r>
              <a:rPr lang="en-US" b="1" dirty="0"/>
              <a:t> fluid management for the           </a:t>
            </a:r>
            <a:r>
              <a:rPr lang="en-US" b="1" dirty="0" err="1"/>
              <a:t>paediatric</a:t>
            </a:r>
            <a:r>
              <a:rPr lang="en-US" b="1" dirty="0"/>
              <a:t> patient. </a:t>
            </a:r>
            <a:r>
              <a:rPr lang="en-US" dirty="0" err="1"/>
              <a:t>P</a:t>
            </a:r>
            <a:r>
              <a:rPr lang="en-US" dirty="0" err="1">
                <a:hlinkClick r:id="rId3"/>
              </a:rPr>
              <a:t>aut</a:t>
            </a:r>
            <a:r>
              <a:rPr lang="en-US" dirty="0">
                <a:hlinkClick r:id="rId3"/>
              </a:rPr>
              <a:t> O</a:t>
            </a:r>
            <a:r>
              <a:rPr lang="en-US" dirty="0"/>
              <a:t>, </a:t>
            </a:r>
            <a:r>
              <a:rPr lang="en-US" dirty="0" err="1">
                <a:hlinkClick r:id="rId4"/>
              </a:rPr>
              <a:t>Lacroix</a:t>
            </a:r>
            <a:r>
              <a:rPr lang="en-US" dirty="0">
                <a:hlinkClick r:id="rId4"/>
              </a:rPr>
              <a:t> F</a:t>
            </a:r>
            <a:r>
              <a:rPr lang="en-US" dirty="0"/>
              <a:t>, </a:t>
            </a:r>
            <a:r>
              <a:rPr lang="en-US" dirty="0" err="1">
                <a:hlinkClick r:id="rId5" tooltip="Current opinion in anaesthesiology."/>
              </a:rPr>
              <a:t>Curr</a:t>
            </a:r>
            <a:r>
              <a:rPr lang="en-US" dirty="0">
                <a:hlinkClick r:id="rId5" tooltip="Current opinion in anaesthesiology."/>
              </a:rPr>
              <a:t> </a:t>
            </a:r>
            <a:r>
              <a:rPr lang="en-US" dirty="0" err="1">
                <a:hlinkClick r:id="rId5" tooltip="Current opinion in anaesthesiology."/>
              </a:rPr>
              <a:t>Opin</a:t>
            </a:r>
            <a:r>
              <a:rPr lang="en-US" dirty="0">
                <a:hlinkClick r:id="rId5" tooltip="Current opinion in anaesthesiology."/>
              </a:rPr>
              <a:t> </a:t>
            </a:r>
            <a:r>
              <a:rPr lang="en-US" dirty="0" err="1">
                <a:hlinkClick r:id="rId5" tooltip="Current opinion in anaesthesiology."/>
              </a:rPr>
              <a:t>Anaesthesiol</a:t>
            </a:r>
            <a:r>
              <a:rPr lang="en-US" dirty="0">
                <a:hlinkClick r:id="rId5" tooltip="Current opinion in anaesthesiology."/>
              </a:rPr>
              <a:t>.</a:t>
            </a:r>
            <a:r>
              <a:rPr lang="en-US" dirty="0"/>
              <a:t> 2006 Jun;19(3):268-77.</a:t>
            </a:r>
          </a:p>
          <a:p>
            <a:endParaRPr lang="en-US" b="1" dirty="0"/>
          </a:p>
          <a:p>
            <a:endParaRPr lang="en-US" b="1" dirty="0"/>
          </a:p>
          <a:p>
            <a:endParaRPr lang="en-US" b="1" dirty="0"/>
          </a:p>
          <a:p>
            <a:endParaRPr lang="en-US" b="1" dirty="0"/>
          </a:p>
          <a:p>
            <a:endParaRPr lang="en-US" b="1" dirty="0"/>
          </a:p>
          <a:p>
            <a:endParaRPr lang="en-US" b="1" dirty="0"/>
          </a:p>
          <a:p>
            <a:r>
              <a:rPr lang="en-US" b="1" dirty="0"/>
              <a:t>        </a:t>
            </a:r>
          </a:p>
        </p:txBody>
      </p:sp>
    </p:spTree>
  </p:cSld>
  <p:clrMapOvr>
    <a:masterClrMapping/>
  </p:clrMapOvr>
  <p:transition spd="slow" advTm="5762"/>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000" smtClean="0"/>
              <a:t>Third Space Loss-Does it exist????</a:t>
            </a:r>
          </a:p>
        </p:txBody>
      </p:sp>
      <p:sp>
        <p:nvSpPr>
          <p:cNvPr id="65539" name="Rectangle 3"/>
          <p:cNvSpPr>
            <a:spLocks noGrp="1" noChangeArrowheads="1"/>
          </p:cNvSpPr>
          <p:nvPr>
            <p:ph type="body" idx="1"/>
          </p:nvPr>
        </p:nvSpPr>
        <p:spPr/>
        <p:txBody>
          <a:bodyPr/>
          <a:lstStyle/>
          <a:p>
            <a:pPr eaLnBrk="1" hangingPunct="1"/>
            <a:r>
              <a:rPr lang="en-US" sz="2000" smtClean="0"/>
              <a:t>Sequestration of fluid to a non-functional extracellular space that is beyond osmotic equilibrium with the vascular space.</a:t>
            </a:r>
            <a:r>
              <a:rPr lang="en-US" smtClean="0"/>
              <a:t> </a:t>
            </a:r>
          </a:p>
          <a:p>
            <a:pPr eaLnBrk="1" hangingPunct="1"/>
            <a:r>
              <a:rPr lang="en-US" sz="2400" smtClean="0"/>
              <a:t>Minor Procedure- 			2-4 ml/kg/h </a:t>
            </a:r>
          </a:p>
          <a:p>
            <a:pPr eaLnBrk="1" hangingPunct="1"/>
            <a:r>
              <a:rPr lang="en-US" sz="2400" smtClean="0"/>
              <a:t>Mod incision with Viscus Exposed-	5-10 ml/kg/hr</a:t>
            </a:r>
          </a:p>
          <a:p>
            <a:pPr eaLnBrk="1" hangingPunct="1"/>
            <a:r>
              <a:rPr lang="en-US" sz="2400" smtClean="0"/>
              <a:t>Large Incision with Bowel Expoed-	8-20 ml/kg</a:t>
            </a:r>
          </a:p>
          <a:p>
            <a:pPr eaLnBrk="1" hangingPunct="1"/>
            <a:r>
              <a:rPr lang="en-US" sz="2400" smtClean="0"/>
              <a:t>necrotising enterocolitis -		50 ml/kg/h</a:t>
            </a:r>
          </a:p>
        </p:txBody>
      </p:sp>
    </p:spTree>
  </p:cSld>
  <p:clrMapOvr>
    <a:masterClrMapping/>
  </p:clrMapOvr>
  <p:transition spd="slow" advTm="4241"/>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buNone/>
            </a:pPr>
            <a:endParaRPr lang="en-US" b="1" dirty="0" smtClean="0"/>
          </a:p>
          <a:p>
            <a:pPr algn="ctr">
              <a:buNone/>
            </a:pPr>
            <a:r>
              <a:rPr lang="en-US" b="1" dirty="0" smtClean="0"/>
              <a:t>BASICS OF FLUID THERAPY</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dirty="0"/>
              <a:t>Starling forces</a:t>
            </a:r>
          </a:p>
        </p:txBody>
      </p:sp>
      <p:sp>
        <p:nvSpPr>
          <p:cNvPr id="34819" name="Rectangle 3"/>
          <p:cNvSpPr>
            <a:spLocks noGrp="1" noChangeArrowheads="1"/>
          </p:cNvSpPr>
          <p:nvPr>
            <p:ph type="body" idx="1"/>
          </p:nvPr>
        </p:nvSpPr>
        <p:spPr/>
        <p:txBody>
          <a:bodyPr/>
          <a:lstStyle/>
          <a:p>
            <a:r>
              <a:rPr lang="en-US"/>
              <a:t>Osmotic Forces-Osmolality</a:t>
            </a:r>
          </a:p>
          <a:p>
            <a:r>
              <a:rPr lang="en-US"/>
              <a:t>Hydrostatic forces</a:t>
            </a:r>
          </a:p>
        </p:txBody>
      </p:sp>
      <p:pic>
        <p:nvPicPr>
          <p:cNvPr id="34821" name="Picture 5" descr="Starling's forces"/>
          <p:cNvPicPr>
            <a:picLocks noChangeAspect="1" noChangeArrowheads="1"/>
          </p:cNvPicPr>
          <p:nvPr/>
        </p:nvPicPr>
        <p:blipFill>
          <a:blip r:embed="rId3"/>
          <a:srcRect/>
          <a:stretch>
            <a:fillRect/>
          </a:stretch>
        </p:blipFill>
        <p:spPr bwMode="auto">
          <a:xfrm>
            <a:off x="2514600" y="3429000"/>
            <a:ext cx="3552825" cy="23812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dirty="0" err="1"/>
              <a:t>Osmolality</a:t>
            </a:r>
            <a:endParaRPr lang="en-US" b="1" dirty="0"/>
          </a:p>
        </p:txBody>
      </p:sp>
      <p:sp>
        <p:nvSpPr>
          <p:cNvPr id="36867" name="Rectangle 3"/>
          <p:cNvSpPr>
            <a:spLocks noGrp="1" noChangeArrowheads="1"/>
          </p:cNvSpPr>
          <p:nvPr>
            <p:ph type="body" idx="1"/>
          </p:nvPr>
        </p:nvSpPr>
        <p:spPr/>
        <p:txBody>
          <a:bodyPr/>
          <a:lstStyle/>
          <a:p>
            <a:pPr lvl="1">
              <a:lnSpc>
                <a:spcPct val="90000"/>
              </a:lnSpc>
            </a:pPr>
            <a:endParaRPr lang="en-SG"/>
          </a:p>
          <a:p>
            <a:pPr>
              <a:lnSpc>
                <a:spcPct val="90000"/>
              </a:lnSpc>
            </a:pPr>
            <a:r>
              <a:rPr lang="en-SG" sz="2800"/>
              <a:t>Under steady state conditions, the osmolarity of all body fluid compartments is identical and equal to total body osmolarity.</a:t>
            </a:r>
          </a:p>
          <a:p>
            <a:pPr lvl="1">
              <a:lnSpc>
                <a:spcPct val="90000"/>
              </a:lnSpc>
              <a:buFontTx/>
              <a:buNone/>
            </a:pPr>
            <a:r>
              <a:rPr lang="en-SG" sz="3600">
                <a:cs typeface="Calibri" pitchFamily="34" charset="0"/>
              </a:rPr>
              <a:t>Osmolality: </a:t>
            </a:r>
          </a:p>
          <a:p>
            <a:pPr lvl="1">
              <a:lnSpc>
                <a:spcPct val="90000"/>
              </a:lnSpc>
              <a:buFontTx/>
              <a:buNone/>
            </a:pPr>
            <a:r>
              <a:rPr lang="en-SG" sz="2000">
                <a:cs typeface="Calibri" pitchFamily="34" charset="0"/>
              </a:rPr>
              <a:t>measure of the no. of particles (solute) present in a solution (no. of mosm/kg). Measure effective gradient of water </a:t>
            </a:r>
          </a:p>
          <a:p>
            <a:pPr lvl="1">
              <a:lnSpc>
                <a:spcPct val="90000"/>
              </a:lnSpc>
              <a:buFontTx/>
              <a:buNone/>
            </a:pPr>
            <a:endParaRPr lang="en-SG" sz="2000">
              <a:cs typeface="Calibri" pitchFamily="34" charset="0"/>
            </a:endParaRPr>
          </a:p>
          <a:p>
            <a:pPr lvl="1">
              <a:lnSpc>
                <a:spcPct val="90000"/>
              </a:lnSpc>
              <a:buFontTx/>
              <a:buNone/>
            </a:pPr>
            <a:r>
              <a:rPr lang="en-SG">
                <a:cs typeface="Calibri" pitchFamily="34" charset="0"/>
              </a:rPr>
              <a:t>Serum osmolality= 2[Na]+ urea+ glucose</a:t>
            </a:r>
          </a:p>
          <a:p>
            <a:pPr lvl="2">
              <a:lnSpc>
                <a:spcPct val="90000"/>
              </a:lnSpc>
            </a:pPr>
            <a:r>
              <a:rPr lang="en-SG">
                <a:cs typeface="Calibri" pitchFamily="34" charset="0"/>
              </a:rPr>
              <a:t>Normal: 285-295 mOsm/kg</a:t>
            </a:r>
          </a:p>
          <a:p>
            <a:pPr>
              <a:lnSpc>
                <a:spcPct val="90000"/>
              </a:lnSpc>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Perioperative</a:t>
            </a:r>
            <a:r>
              <a:rPr lang="en-US" dirty="0" smtClean="0"/>
              <a:t> fasting</a:t>
            </a:r>
            <a:endParaRPr lang="en-US" dirty="0"/>
          </a:p>
        </p:txBody>
      </p:sp>
      <p:pic>
        <p:nvPicPr>
          <p:cNvPr id="1026" name="Picture 2" descr="C:\Users\Dr.Ekta\Pictures\balance.jpg"/>
          <p:cNvPicPr>
            <a:picLocks noGrp="1" noChangeAspect="1" noChangeArrowheads="1"/>
          </p:cNvPicPr>
          <p:nvPr>
            <p:ph sz="half" idx="1"/>
          </p:nvPr>
        </p:nvPicPr>
        <p:blipFill>
          <a:blip r:embed="rId3"/>
          <a:stretch>
            <a:fillRect/>
          </a:stretch>
        </p:blipFill>
        <p:spPr bwMode="auto">
          <a:xfrm>
            <a:off x="1543050" y="2634456"/>
            <a:ext cx="1962150" cy="2457450"/>
          </a:xfrm>
          <a:prstGeom prst="rect">
            <a:avLst/>
          </a:prstGeom>
          <a:noFill/>
        </p:spPr>
      </p:pic>
      <p:sp>
        <p:nvSpPr>
          <p:cNvPr id="8" name="Content Placeholder 7"/>
          <p:cNvSpPr>
            <a:spLocks noGrp="1"/>
          </p:cNvSpPr>
          <p:nvPr>
            <p:ph sz="half" idx="2"/>
          </p:nvPr>
        </p:nvSpPr>
        <p:spPr/>
        <p:txBody>
          <a:bodyPr>
            <a:normAutofit fontScale="85000" lnSpcReduction="20000"/>
          </a:bodyPr>
          <a:lstStyle/>
          <a:p>
            <a:r>
              <a:rPr lang="en-US" dirty="0" smtClean="0"/>
              <a:t>Prescribed period of time before a procedure when patients are not allowed the oral intake of liquids or solids.</a:t>
            </a:r>
          </a:p>
          <a:p>
            <a:endParaRPr lang="en-US" dirty="0" smtClean="0"/>
          </a:p>
          <a:p>
            <a:r>
              <a:rPr lang="en-US" dirty="0" err="1" smtClean="0"/>
              <a:t>Perioperative</a:t>
            </a:r>
            <a:r>
              <a:rPr lang="en-US" dirty="0" smtClean="0"/>
              <a:t> pulmonary aspiration -Aspiration of gastric contents occurring after induction of anesthesia, during a</a:t>
            </a:r>
          </a:p>
          <a:p>
            <a:pPr>
              <a:buNone/>
            </a:pPr>
            <a:r>
              <a:rPr lang="en-US" dirty="0" smtClean="0"/>
              <a:t>procedure, or in the immediate period after surgery.</a:t>
            </a:r>
          </a:p>
          <a:p>
            <a:endParaRPr lang="en-US" dirty="0"/>
          </a:p>
        </p:txBody>
      </p:sp>
      <p:sp>
        <p:nvSpPr>
          <p:cNvPr id="5" name="Rectangle 4"/>
          <p:cNvSpPr/>
          <p:nvPr/>
        </p:nvSpPr>
        <p:spPr>
          <a:xfrm>
            <a:off x="3200401" y="3200400"/>
            <a:ext cx="1371599" cy="1200329"/>
          </a:xfrm>
          <a:prstGeom prst="rect">
            <a:avLst/>
          </a:prstGeom>
        </p:spPr>
        <p:txBody>
          <a:bodyPr wrap="square">
            <a:spAutoFit/>
          </a:bodyPr>
          <a:lstStyle/>
          <a:p>
            <a:r>
              <a:rPr lang="en-US" dirty="0" smtClean="0"/>
              <a:t>Dehydrated, Hungry and Irritable Child</a:t>
            </a:r>
            <a:endParaRPr lang="en-US" dirty="0"/>
          </a:p>
        </p:txBody>
      </p:sp>
      <p:sp>
        <p:nvSpPr>
          <p:cNvPr id="7" name="Rectangle 6"/>
          <p:cNvSpPr/>
          <p:nvPr/>
        </p:nvSpPr>
        <p:spPr>
          <a:xfrm>
            <a:off x="685801" y="4536995"/>
            <a:ext cx="2971800" cy="644604"/>
          </a:xfrm>
          <a:prstGeom prst="rect">
            <a:avLst/>
          </a:prstGeom>
        </p:spPr>
        <p:txBody>
          <a:bodyPr wrap="square">
            <a:spAutoFit/>
          </a:bodyPr>
          <a:lstStyle/>
          <a:p>
            <a:r>
              <a:rPr lang="en-US" dirty="0" smtClean="0"/>
              <a:t>Happy but at risk of Aspiration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dirty="0" err="1"/>
              <a:t>Oncotic</a:t>
            </a:r>
            <a:r>
              <a:rPr lang="en-US" b="1" dirty="0"/>
              <a:t> pressure</a:t>
            </a:r>
          </a:p>
        </p:txBody>
      </p:sp>
      <p:sp>
        <p:nvSpPr>
          <p:cNvPr id="37891" name="Rectangle 3"/>
          <p:cNvSpPr>
            <a:spLocks noGrp="1" noChangeArrowheads="1"/>
          </p:cNvSpPr>
          <p:nvPr>
            <p:ph type="body" idx="1"/>
          </p:nvPr>
        </p:nvSpPr>
        <p:spPr/>
        <p:txBody>
          <a:bodyPr/>
          <a:lstStyle/>
          <a:p>
            <a:pPr>
              <a:lnSpc>
                <a:spcPct val="90000"/>
              </a:lnSpc>
              <a:buFontTx/>
              <a:buNone/>
            </a:pPr>
            <a:r>
              <a:rPr lang="en-US" sz="2800"/>
              <a:t>Oncotic Pressure </a:t>
            </a:r>
          </a:p>
          <a:p>
            <a:pPr lvl="2">
              <a:lnSpc>
                <a:spcPct val="90000"/>
              </a:lnSpc>
            </a:pPr>
            <a:r>
              <a:rPr lang="en-SG" sz="1800">
                <a:cs typeface="Calibri" pitchFamily="34" charset="0"/>
              </a:rPr>
              <a:t>The component of total osmolality due to colloids</a:t>
            </a:r>
          </a:p>
          <a:p>
            <a:pPr lvl="2">
              <a:lnSpc>
                <a:spcPct val="90000"/>
              </a:lnSpc>
            </a:pPr>
            <a:r>
              <a:rPr lang="en-US" sz="1800">
                <a:cs typeface="Calibri" pitchFamily="34" charset="0"/>
              </a:rPr>
              <a:t>One of the Starling’s forces</a:t>
            </a:r>
            <a:endParaRPr lang="en-SG" sz="1800">
              <a:cs typeface="Calibri" pitchFamily="34" charset="0"/>
            </a:endParaRPr>
          </a:p>
          <a:p>
            <a:pPr lvl="2">
              <a:lnSpc>
                <a:spcPct val="90000"/>
              </a:lnSpc>
            </a:pPr>
            <a:r>
              <a:rPr lang="en-SG" sz="1800">
                <a:cs typeface="Calibri" pitchFamily="34" charset="0"/>
              </a:rPr>
              <a:t>Important in determining the net flow of water across the capillaries and hence intravascular volume</a:t>
            </a:r>
          </a:p>
          <a:p>
            <a:pPr lvl="2">
              <a:lnSpc>
                <a:spcPct val="90000"/>
              </a:lnSpc>
            </a:pPr>
            <a:r>
              <a:rPr lang="en-US" sz="1800">
                <a:cs typeface="Calibri" pitchFamily="34" charset="0"/>
              </a:rPr>
              <a:t>Albumin is the major contributor to plasma oncotic pressure</a:t>
            </a:r>
            <a:endParaRPr lang="en-US" sz="1800"/>
          </a:p>
          <a:p>
            <a:pPr>
              <a:lnSpc>
                <a:spcPct val="90000"/>
              </a:lnSpc>
              <a:buFontTx/>
              <a:buNone/>
            </a:pPr>
            <a:endParaRPr lang="en-US" sz="1800"/>
          </a:p>
          <a:p>
            <a:pPr>
              <a:lnSpc>
                <a:spcPct val="90000"/>
              </a:lnSpc>
              <a:buFontTx/>
              <a:buNone/>
            </a:pPr>
            <a:r>
              <a:rPr lang="en-US" sz="2800"/>
              <a:t>Tonicity</a:t>
            </a:r>
          </a:p>
          <a:p>
            <a:pPr>
              <a:lnSpc>
                <a:spcPct val="90000"/>
              </a:lnSpc>
              <a:buFontTx/>
              <a:buNone/>
            </a:pPr>
            <a:r>
              <a:rPr lang="en-US" sz="1600"/>
              <a:t>Concept of Osmolarity/Osmolality is simple count of the solutes which drives movement of the water</a:t>
            </a:r>
          </a:p>
          <a:p>
            <a:pPr>
              <a:lnSpc>
                <a:spcPct val="90000"/>
              </a:lnSpc>
              <a:buFontTx/>
              <a:buNone/>
            </a:pPr>
            <a:r>
              <a:rPr lang="en-US" sz="1600"/>
              <a:t>300mmolar Glucose= 300mmolar Urea= 150 mmolar NaCl</a:t>
            </a:r>
          </a:p>
          <a:p>
            <a:pPr>
              <a:lnSpc>
                <a:spcPct val="90000"/>
              </a:lnSpc>
              <a:buFontTx/>
              <a:buNone/>
            </a:pPr>
            <a:endParaRPr lang="en-US" sz="1600"/>
          </a:p>
          <a:p>
            <a:pPr>
              <a:lnSpc>
                <a:spcPct val="90000"/>
              </a:lnSpc>
              <a:buFontTx/>
              <a:buNone/>
            </a:pPr>
            <a:endParaRPr lang="en-US" sz="1600"/>
          </a:p>
          <a:p>
            <a:pPr>
              <a:lnSpc>
                <a:spcPct val="90000"/>
              </a:lnSpc>
              <a:buFontTx/>
              <a:buNone/>
            </a:pPr>
            <a:r>
              <a:rPr lang="en-US" sz="2000" b="1"/>
              <a:t>How will Cell behave if kept in all three of the above solution?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dirty="0" smtClean="0"/>
              <a:t>Tonicity</a:t>
            </a:r>
            <a:endParaRPr lang="en-US" b="1" dirty="0"/>
          </a:p>
        </p:txBody>
      </p:sp>
      <p:sp>
        <p:nvSpPr>
          <p:cNvPr id="39939" name="Rectangle 3"/>
          <p:cNvSpPr>
            <a:spLocks noGrp="1" noChangeArrowheads="1"/>
          </p:cNvSpPr>
          <p:nvPr>
            <p:ph type="body" idx="1"/>
          </p:nvPr>
        </p:nvSpPr>
        <p:spPr/>
        <p:txBody>
          <a:bodyPr/>
          <a:lstStyle/>
          <a:p>
            <a:pPr>
              <a:buFontTx/>
              <a:buNone/>
            </a:pPr>
            <a:endParaRPr lang="en-US" sz="1800"/>
          </a:p>
          <a:p>
            <a:pPr>
              <a:buFontTx/>
              <a:buNone/>
            </a:pPr>
            <a:r>
              <a:rPr lang="en-US" sz="1800"/>
              <a:t>In </a:t>
            </a:r>
            <a:r>
              <a:rPr lang="en-US" sz="1800" b="1"/>
              <a:t>150mmolar NaCl-</a:t>
            </a:r>
            <a:r>
              <a:rPr lang="en-US" sz="1800"/>
              <a:t> Cell will be of same volume- Isoosmolar and NaCl is impermeable through cell memebrane</a:t>
            </a:r>
          </a:p>
          <a:p>
            <a:pPr>
              <a:buFontTx/>
              <a:buNone/>
            </a:pPr>
            <a:r>
              <a:rPr lang="en-US" sz="1800"/>
              <a:t>In </a:t>
            </a:r>
            <a:r>
              <a:rPr lang="en-US" sz="1800" b="1"/>
              <a:t>300 mmolar Urea-</a:t>
            </a:r>
            <a:r>
              <a:rPr lang="en-US" sz="1800"/>
              <a:t> Isoosmolar but Urea is permeable- cell will swell</a:t>
            </a:r>
          </a:p>
          <a:p>
            <a:pPr>
              <a:buFontTx/>
              <a:buNone/>
            </a:pPr>
            <a:r>
              <a:rPr lang="en-US" sz="1800"/>
              <a:t>In </a:t>
            </a:r>
            <a:r>
              <a:rPr lang="en-US" sz="1800" b="1"/>
              <a:t>300 mmolar glucose-</a:t>
            </a:r>
            <a:r>
              <a:rPr lang="en-US" sz="1800"/>
              <a:t>Isoosmolar but glucose is permeable- cell swells up</a:t>
            </a:r>
          </a:p>
          <a:p>
            <a:endParaRPr lang="en-US"/>
          </a:p>
          <a:p>
            <a:r>
              <a:rPr lang="en-US" sz="2000" b="1"/>
              <a:t>Tonicity</a:t>
            </a:r>
            <a:r>
              <a:rPr lang="en-US" sz="2000"/>
              <a:t> is influenced only by </a:t>
            </a:r>
            <a:r>
              <a:rPr lang="en-US" sz="2000">
                <a:hlinkClick r:id="rId2" tooltip="Solution"/>
              </a:rPr>
              <a:t>solutes</a:t>
            </a:r>
            <a:r>
              <a:rPr lang="en-US" sz="2000"/>
              <a:t> that cannot cross the membrane, as only these exert an osmotic pressure. </a:t>
            </a:r>
          </a:p>
          <a:p>
            <a:r>
              <a:rPr lang="en-US" sz="2000"/>
              <a:t>Solutes able to freely cross the membrane do not affect tonicity because they will always be in equal concentrations on both sides of the membrane.</a:t>
            </a:r>
            <a:r>
              <a:rPr lang="en-US"/>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a:t>Control of water </a:t>
            </a:r>
          </a:p>
        </p:txBody>
      </p:sp>
      <p:sp>
        <p:nvSpPr>
          <p:cNvPr id="5123" name="Rectangle 3"/>
          <p:cNvSpPr>
            <a:spLocks noGrp="1" noChangeArrowheads="1"/>
          </p:cNvSpPr>
          <p:nvPr>
            <p:ph type="body" idx="1"/>
          </p:nvPr>
        </p:nvSpPr>
        <p:spPr/>
        <p:txBody>
          <a:bodyPr/>
          <a:lstStyle/>
          <a:p>
            <a:pPr lvl="1"/>
            <a:r>
              <a:rPr lang="en-SG" sz="2000" b="1" dirty="0"/>
              <a:t>Sensors</a:t>
            </a:r>
          </a:p>
          <a:p>
            <a:pPr lvl="2"/>
            <a:r>
              <a:rPr lang="en-SG" sz="2000" dirty="0" err="1"/>
              <a:t>Osmoreceptors</a:t>
            </a:r>
            <a:r>
              <a:rPr lang="en-SG" sz="2000" dirty="0"/>
              <a:t> (hypothalamus: threshold is 1-2% change in serum </a:t>
            </a:r>
            <a:r>
              <a:rPr lang="en-SG" sz="2000" dirty="0" err="1"/>
              <a:t>osmolality</a:t>
            </a:r>
            <a:r>
              <a:rPr lang="en-SG" sz="2000" dirty="0"/>
              <a:t>)</a:t>
            </a:r>
          </a:p>
          <a:p>
            <a:pPr lvl="2"/>
            <a:r>
              <a:rPr lang="en-SG" sz="2000" dirty="0"/>
              <a:t>volume receptors (in large veins and right atrium: stimulated by 8-10% change in volume status)</a:t>
            </a:r>
          </a:p>
          <a:p>
            <a:pPr lvl="2"/>
            <a:r>
              <a:rPr lang="en-SG" sz="2000" dirty="0"/>
              <a:t>High pressure </a:t>
            </a:r>
            <a:r>
              <a:rPr lang="en-SG" sz="2000" dirty="0" err="1"/>
              <a:t>baroreceptors</a:t>
            </a:r>
            <a:r>
              <a:rPr lang="en-SG" sz="2000" dirty="0"/>
              <a:t> in carotid sinus and aortic arch</a:t>
            </a:r>
          </a:p>
          <a:p>
            <a:pPr lvl="2"/>
            <a:endParaRPr lang="en-SG" sz="2000" dirty="0"/>
          </a:p>
          <a:p>
            <a:pPr lvl="1"/>
            <a:r>
              <a:rPr lang="en-SG" sz="2000" b="1" dirty="0"/>
              <a:t>Regulator:</a:t>
            </a:r>
            <a:r>
              <a:rPr lang="en-SG" sz="2000" dirty="0"/>
              <a:t> hypothalamus</a:t>
            </a:r>
          </a:p>
          <a:p>
            <a:pPr lvl="1"/>
            <a:r>
              <a:rPr lang="en-SG" sz="2000" b="1" dirty="0" err="1"/>
              <a:t>Effector</a:t>
            </a:r>
            <a:endParaRPr lang="en-SG" sz="2000" b="1" dirty="0"/>
          </a:p>
          <a:p>
            <a:pPr lvl="2"/>
            <a:r>
              <a:rPr lang="en-SG" sz="2000" dirty="0"/>
              <a:t>Thirst</a:t>
            </a:r>
          </a:p>
          <a:p>
            <a:pPr lvl="2"/>
            <a:r>
              <a:rPr lang="en-SG" sz="2800" b="1" dirty="0">
                <a:solidFill>
                  <a:srgbClr val="0070C0"/>
                </a:solidFill>
              </a:rPr>
              <a:t>ADH</a:t>
            </a:r>
          </a:p>
          <a:p>
            <a:pPr lvl="2"/>
            <a:endParaRPr lang="en-SG"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Qualitative </a:t>
            </a:r>
            <a:r>
              <a:rPr lang="en-US" dirty="0" smtClean="0"/>
              <a:t>Assessment-</a:t>
            </a:r>
            <a:r>
              <a:rPr lang="en-US" dirty="0" err="1" smtClean="0"/>
              <a:t>ype</a:t>
            </a:r>
            <a:r>
              <a:rPr lang="en-US" dirty="0" smtClean="0"/>
              <a:t> of </a:t>
            </a:r>
            <a:r>
              <a:rPr lang="en-US" dirty="0" err="1" smtClean="0"/>
              <a:t>FluidT</a:t>
            </a:r>
            <a:endParaRPr lang="en-US" dirty="0"/>
          </a:p>
        </p:txBody>
      </p:sp>
      <p:sp>
        <p:nvSpPr>
          <p:cNvPr id="6" name="Content Placeholder 5"/>
          <p:cNvSpPr>
            <a:spLocks noGrp="1"/>
          </p:cNvSpPr>
          <p:nvPr>
            <p:ph sz="half" idx="1"/>
          </p:nvPr>
        </p:nvSpPr>
        <p:spPr>
          <a:xfrm>
            <a:off x="457200" y="1600200"/>
            <a:ext cx="3581400" cy="4525963"/>
          </a:xfrm>
        </p:spPr>
        <p:txBody>
          <a:bodyPr/>
          <a:lstStyle/>
          <a:p>
            <a:r>
              <a:rPr lang="en-US" dirty="0" err="1" smtClean="0"/>
              <a:t>Crystalliods</a:t>
            </a:r>
            <a:endParaRPr lang="en-US" dirty="0" smtClean="0"/>
          </a:p>
          <a:p>
            <a:r>
              <a:rPr lang="en-US" dirty="0" smtClean="0"/>
              <a:t>Colloids</a:t>
            </a:r>
          </a:p>
          <a:p>
            <a:r>
              <a:rPr lang="en-US" dirty="0" smtClean="0"/>
              <a:t>Blood and its product</a:t>
            </a:r>
            <a:endParaRPr lang="en-US" dirty="0"/>
          </a:p>
        </p:txBody>
      </p:sp>
      <p:graphicFrame>
        <p:nvGraphicFramePr>
          <p:cNvPr id="4098" name="Object 2"/>
          <p:cNvGraphicFramePr>
            <a:graphicFrameLocks noChangeAspect="1"/>
          </p:cNvGraphicFramePr>
          <p:nvPr>
            <p:ph sz="half" idx="2"/>
          </p:nvPr>
        </p:nvGraphicFramePr>
        <p:xfrm>
          <a:off x="3352800" y="1447800"/>
          <a:ext cx="5410200" cy="4953000"/>
        </p:xfrm>
        <a:graphic>
          <a:graphicData uri="http://schemas.openxmlformats.org/presentationml/2006/ole">
            <p:oleObj spid="_x0000_s43010" name="Photo Editor Photo" r:id="rId3" imgW="4963218" imgH="2534004" progId="">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 of Fluid??</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Isotonic fluid –NS 0.9%, RL, </a:t>
            </a:r>
            <a:r>
              <a:rPr lang="en-US" dirty="0" err="1" smtClean="0"/>
              <a:t>Plasmalyte</a:t>
            </a:r>
            <a:endParaRPr lang="en-US" dirty="0" smtClean="0"/>
          </a:p>
          <a:p>
            <a:endParaRPr lang="en-US" dirty="0" smtClean="0"/>
          </a:p>
          <a:p>
            <a:r>
              <a:rPr lang="en-US" b="1" dirty="0" smtClean="0">
                <a:solidFill>
                  <a:srgbClr val="FF0000"/>
                </a:solidFill>
              </a:rPr>
              <a:t>Big No to hypotonic fluid-</a:t>
            </a:r>
            <a:r>
              <a:rPr lang="en-US" b="1" dirty="0" err="1" smtClean="0">
                <a:solidFill>
                  <a:srgbClr val="FF0000"/>
                </a:solidFill>
              </a:rPr>
              <a:t>Isolyte</a:t>
            </a:r>
            <a:r>
              <a:rPr lang="en-US" b="1" dirty="0" smtClean="0">
                <a:solidFill>
                  <a:srgbClr val="FF0000"/>
                </a:solidFill>
              </a:rPr>
              <a:t> P</a:t>
            </a:r>
          </a:p>
          <a:p>
            <a:r>
              <a:rPr lang="en-US" b="1" dirty="0" smtClean="0">
                <a:solidFill>
                  <a:srgbClr val="FF0000"/>
                </a:solidFill>
              </a:rPr>
              <a:t>Hypotonic Fluid</a:t>
            </a:r>
          </a:p>
          <a:p>
            <a:endParaRPr lang="en-US" dirty="0" smtClean="0"/>
          </a:p>
          <a:p>
            <a:r>
              <a:rPr lang="en-US" b="1" dirty="0" smtClean="0"/>
              <a:t>P stands for ??????</a:t>
            </a:r>
          </a:p>
          <a:p>
            <a:endParaRPr lang="en-US" dirty="0" smtClean="0"/>
          </a:p>
          <a:p>
            <a:r>
              <a:rPr lang="en-US" dirty="0" smtClean="0"/>
              <a:t>Day 1-3 of life – Difficult to handle Sodium load so</a:t>
            </a:r>
            <a:r>
              <a:rPr lang="en-US" b="1" dirty="0" smtClean="0">
                <a:solidFill>
                  <a:srgbClr val="0070C0"/>
                </a:solidFill>
              </a:rPr>
              <a:t> N/2 acceptable</a:t>
            </a:r>
          </a:p>
          <a:p>
            <a:endParaRPr lang="en-US" dirty="0" smtClean="0"/>
          </a:p>
          <a:p>
            <a:r>
              <a:rPr lang="en-US" dirty="0" err="1" smtClean="0"/>
              <a:t>Intraoperative</a:t>
            </a:r>
            <a:r>
              <a:rPr lang="en-US" dirty="0" smtClean="0"/>
              <a:t> and Post operative – Isotonic fluid</a:t>
            </a:r>
          </a:p>
          <a:p>
            <a:endParaRPr lang="en-US" dirty="0" smtClean="0"/>
          </a:p>
          <a:p>
            <a:r>
              <a:rPr lang="en-US" dirty="0" smtClean="0"/>
              <a:t>Dextrose   1-2% - Maintenance Fluid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calculate Fluid transfusion?</a:t>
            </a:r>
            <a:endParaRPr lang="en-US" b="1" dirty="0"/>
          </a:p>
        </p:txBody>
      </p:sp>
      <p:sp>
        <p:nvSpPr>
          <p:cNvPr id="3" name="Content Placeholder 2"/>
          <p:cNvSpPr>
            <a:spLocks noGrp="1"/>
          </p:cNvSpPr>
          <p:nvPr>
            <p:ph idx="1"/>
          </p:nvPr>
        </p:nvSpPr>
        <p:spPr/>
        <p:txBody>
          <a:bodyPr>
            <a:normAutofit lnSpcReduction="10000"/>
          </a:bodyPr>
          <a:lstStyle/>
          <a:p>
            <a:r>
              <a:rPr lang="en-US" b="1" dirty="0" smtClean="0"/>
              <a:t>Maintenance Fluid- </a:t>
            </a:r>
            <a:r>
              <a:rPr lang="en-US" dirty="0" smtClean="0"/>
              <a:t>60% of the amount of Holliday Segar’s Calculation</a:t>
            </a:r>
          </a:p>
          <a:p>
            <a:endParaRPr lang="en-US" dirty="0" smtClean="0"/>
          </a:p>
          <a:p>
            <a:r>
              <a:rPr lang="en-US" b="1" dirty="0" smtClean="0"/>
              <a:t>Replacement Fluid-  </a:t>
            </a:r>
            <a:r>
              <a:rPr lang="en-US" dirty="0" smtClean="0"/>
              <a:t>U/O+ NG Loss</a:t>
            </a:r>
          </a:p>
          <a:p>
            <a:endParaRPr lang="en-US" dirty="0" smtClean="0"/>
          </a:p>
          <a:p>
            <a:r>
              <a:rPr lang="en-US" b="1" dirty="0" smtClean="0">
                <a:solidFill>
                  <a:srgbClr val="FF0000"/>
                </a:solidFill>
              </a:rPr>
              <a:t>Third space- </a:t>
            </a:r>
            <a:r>
              <a:rPr lang="en-US" dirty="0" smtClean="0"/>
              <a:t>2-10 ml/kg</a:t>
            </a:r>
          </a:p>
          <a:p>
            <a:endParaRPr lang="en-US" dirty="0" smtClean="0"/>
          </a:p>
          <a:p>
            <a:r>
              <a:rPr lang="en-US" b="1" dirty="0" smtClean="0"/>
              <a:t>Blood Loss- Calculate MABL </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MABL</a:t>
            </a:r>
            <a:endParaRPr lang="en-US" b="1" dirty="0"/>
          </a:p>
        </p:txBody>
      </p:sp>
      <p:sp>
        <p:nvSpPr>
          <p:cNvPr id="3" name="Content Placeholder 2"/>
          <p:cNvSpPr>
            <a:spLocks noGrp="1"/>
          </p:cNvSpPr>
          <p:nvPr>
            <p:ph idx="1"/>
          </p:nvPr>
        </p:nvSpPr>
        <p:spPr/>
        <p:txBody>
          <a:bodyPr/>
          <a:lstStyle/>
          <a:p>
            <a:r>
              <a:rPr lang="en-US" dirty="0" smtClean="0"/>
              <a:t>MABL= EBV X </a:t>
            </a:r>
            <a:r>
              <a:rPr lang="en-US" dirty="0" err="1" smtClean="0"/>
              <a:t>Hct</a:t>
            </a:r>
            <a:r>
              <a:rPr lang="en-US" dirty="0" smtClean="0"/>
              <a:t> act- </a:t>
            </a:r>
            <a:r>
              <a:rPr lang="en-US" dirty="0" err="1" smtClean="0"/>
              <a:t>Hct</a:t>
            </a:r>
            <a:r>
              <a:rPr lang="en-US" dirty="0" smtClean="0"/>
              <a:t> des/ </a:t>
            </a:r>
            <a:r>
              <a:rPr lang="en-US" dirty="0" err="1" smtClean="0"/>
              <a:t>Hct</a:t>
            </a:r>
            <a:r>
              <a:rPr lang="en-US" dirty="0" smtClean="0"/>
              <a:t> </a:t>
            </a:r>
            <a:r>
              <a:rPr lang="en-US" dirty="0" err="1" smtClean="0"/>
              <a:t>avg</a:t>
            </a:r>
            <a:endParaRPr lang="en-US" dirty="0" smtClean="0"/>
          </a:p>
          <a:p>
            <a:endParaRPr lang="en-US" dirty="0" smtClean="0"/>
          </a:p>
          <a:p>
            <a:r>
              <a:rPr lang="en-US" dirty="0" smtClean="0"/>
              <a:t>EBV= </a:t>
            </a:r>
            <a:r>
              <a:rPr lang="en-US" dirty="0" err="1" smtClean="0"/>
              <a:t>BWt</a:t>
            </a:r>
            <a:r>
              <a:rPr lang="en-US" dirty="0" smtClean="0"/>
              <a:t> X 60-100( based on age)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b="1" dirty="0" smtClean="0"/>
              <a:t>Summary </a:t>
            </a:r>
            <a:endParaRPr lang="en-US" b="1" dirty="0" smtClean="0"/>
          </a:p>
        </p:txBody>
      </p:sp>
      <p:sp>
        <p:nvSpPr>
          <p:cNvPr id="73731" name="Rectangle 3"/>
          <p:cNvSpPr>
            <a:spLocks noGrp="1" noChangeArrowheads="1"/>
          </p:cNvSpPr>
          <p:nvPr>
            <p:ph type="body" sz="half" idx="1"/>
          </p:nvPr>
        </p:nvSpPr>
        <p:spPr>
          <a:xfrm>
            <a:off x="457200" y="1447800"/>
            <a:ext cx="6858000" cy="4678363"/>
          </a:xfrm>
        </p:spPr>
        <p:txBody>
          <a:bodyPr/>
          <a:lstStyle/>
          <a:p>
            <a:pPr eaLnBrk="1" hangingPunct="1"/>
            <a:r>
              <a:rPr lang="en-US" sz="2800" smtClean="0"/>
              <a:t>Follow ASA  starvation guidelines</a:t>
            </a:r>
          </a:p>
          <a:p>
            <a:pPr eaLnBrk="1" hangingPunct="1"/>
            <a:r>
              <a:rPr lang="en-US" sz="2800" smtClean="0"/>
              <a:t>Hypovolemia needs  quick correction but dehydration slower….</a:t>
            </a:r>
          </a:p>
          <a:p>
            <a:pPr eaLnBrk="1" hangingPunct="1"/>
            <a:r>
              <a:rPr lang="en-US" sz="2800" smtClean="0"/>
              <a:t>Establish entral feed as early as possible</a:t>
            </a:r>
          </a:p>
          <a:p>
            <a:pPr eaLnBrk="1" hangingPunct="1"/>
            <a:r>
              <a:rPr lang="en-US" sz="2800" smtClean="0"/>
              <a:t>Use isotonic fluids, </a:t>
            </a:r>
            <a:r>
              <a:rPr lang="en-US" sz="2800" smtClean="0">
                <a:solidFill>
                  <a:srgbClr val="FF0000"/>
                </a:solidFill>
              </a:rPr>
              <a:t>HYPOTONIC</a:t>
            </a:r>
            <a:r>
              <a:rPr lang="en-US" sz="2800" smtClean="0"/>
              <a:t> fluids can be dangerous</a:t>
            </a:r>
          </a:p>
          <a:p>
            <a:pPr eaLnBrk="1" hangingPunct="1"/>
            <a:r>
              <a:rPr lang="en-US" sz="2800" smtClean="0"/>
              <a:t>Goal directed fluid therapy better…..</a:t>
            </a:r>
          </a:p>
          <a:p>
            <a:pPr eaLnBrk="1" hangingPunct="1"/>
            <a:r>
              <a:rPr lang="en-US" sz="2800" smtClean="0"/>
              <a:t>Monitor weight &amp; electrolytes</a:t>
            </a:r>
          </a:p>
        </p:txBody>
      </p:sp>
      <p:pic>
        <p:nvPicPr>
          <p:cNvPr id="73732" name="Picture 4" descr="ANd9GcRxUHWeaHXuTUWslzFAJVjq3Kz-JoGLMgDR3MJVswU5LD7leeMpHA"/>
          <p:cNvPicPr>
            <a:picLocks noGrp="1" noChangeAspect="1" noChangeArrowheads="1"/>
          </p:cNvPicPr>
          <p:nvPr>
            <p:ph sz="half" idx="2"/>
          </p:nvPr>
        </p:nvPicPr>
        <p:blipFill>
          <a:blip r:embed="rId2"/>
          <a:srcRect/>
          <a:stretch>
            <a:fillRect/>
          </a:stretch>
        </p:blipFill>
        <p:spPr>
          <a:xfrm>
            <a:off x="7248525" y="0"/>
            <a:ext cx="1895475" cy="2409825"/>
          </a:xfrm>
          <a:noFill/>
        </p:spPr>
      </p:pic>
    </p:spTree>
  </p:cSld>
  <p:clrMapOvr>
    <a:masterClrMapping/>
  </p:clrMapOvr>
  <p:transition spd="slow" advTm="476"/>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Placing IV</a:t>
            </a:r>
            <a:endParaRPr lang="en-US" b="1" dirty="0"/>
          </a:p>
        </p:txBody>
      </p:sp>
      <p:sp>
        <p:nvSpPr>
          <p:cNvPr id="3" name="Content Placeholder 2"/>
          <p:cNvSpPr>
            <a:spLocks noGrp="1"/>
          </p:cNvSpPr>
          <p:nvPr>
            <p:ph idx="1"/>
          </p:nvPr>
        </p:nvSpPr>
        <p:spPr/>
        <p:txBody>
          <a:bodyPr/>
          <a:lstStyle/>
          <a:p>
            <a:pPr>
              <a:buNone/>
            </a:pPr>
            <a:r>
              <a:rPr lang="en-US" b="1" dirty="0" smtClean="0"/>
              <a:t>Indication</a:t>
            </a:r>
          </a:p>
          <a:p>
            <a:pPr marL="514350" indent="-514350">
              <a:buFont typeface="+mj-lt"/>
              <a:buAutoNum type="arabicPeriod"/>
            </a:pPr>
            <a:r>
              <a:rPr lang="en-US" dirty="0" smtClean="0"/>
              <a:t>Provide access to administer IV fluids (including dextrose and </a:t>
            </a:r>
            <a:r>
              <a:rPr lang="en-US" dirty="0" err="1" smtClean="0"/>
              <a:t>parenteral</a:t>
            </a:r>
            <a:r>
              <a:rPr lang="en-US" dirty="0" smtClean="0"/>
              <a:t> nutrition), medications, </a:t>
            </a:r>
          </a:p>
          <a:p>
            <a:pPr marL="514350" indent="-514350">
              <a:buFont typeface="+mj-lt"/>
              <a:buAutoNum type="arabicPeriod"/>
            </a:pPr>
            <a:r>
              <a:rPr lang="en-US" dirty="0" smtClean="0"/>
              <a:t>Packed cell and blood product transfusions</a:t>
            </a:r>
          </a:p>
          <a:p>
            <a:pPr marL="514350" indent="-514350">
              <a:buFont typeface="+mj-lt"/>
              <a:buAutoNum type="arabicPeriod"/>
            </a:pPr>
            <a:r>
              <a:rPr lang="en-US" dirty="0" smtClean="0"/>
              <a:t>Long term Antibiotics</a:t>
            </a:r>
          </a:p>
          <a:p>
            <a:pPr marL="514350" indent="-514350">
              <a:buFont typeface="+mj-lt"/>
              <a:buAutoNum type="arabicPeriod"/>
            </a:pPr>
            <a:r>
              <a:rPr lang="en-US" dirty="0" smtClean="0"/>
              <a:t>TPN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bwMode="auto">
          <a:xfrm>
            <a:off x="838200" y="533400"/>
            <a:ext cx="7619999" cy="59802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Pharmacokinetics</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smtClean="0"/>
              <a:t>Solids</a:t>
            </a:r>
            <a:r>
              <a:rPr lang="en-US" dirty="0" smtClean="0"/>
              <a:t> –Zero Order kinetics</a:t>
            </a:r>
          </a:p>
          <a:p>
            <a:endParaRPr lang="en-US" dirty="0" smtClean="0"/>
          </a:p>
          <a:p>
            <a:r>
              <a:rPr lang="en-US" b="1" dirty="0" smtClean="0"/>
              <a:t>Liquids</a:t>
            </a:r>
            <a:r>
              <a:rPr lang="en-US" dirty="0" smtClean="0"/>
              <a:t>- First order Kinetics</a:t>
            </a:r>
          </a:p>
          <a:p>
            <a:endParaRPr lang="en-US" dirty="0" smtClean="0"/>
          </a:p>
          <a:p>
            <a:endParaRPr lang="en-US" dirty="0" smtClean="0"/>
          </a:p>
          <a:p>
            <a:pPr algn="ctr">
              <a:buNone/>
            </a:pPr>
            <a:r>
              <a:rPr lang="en-US" b="1" dirty="0" smtClean="0"/>
              <a:t>Factors influencing gastric emptying</a:t>
            </a:r>
          </a:p>
          <a:p>
            <a:r>
              <a:rPr lang="en-US" i="1" dirty="0" smtClean="0"/>
              <a:t>Pressure gradient between stomach and duodenum</a:t>
            </a:r>
          </a:p>
          <a:p>
            <a:r>
              <a:rPr lang="en-US" i="1" dirty="0" smtClean="0"/>
              <a:t>Density</a:t>
            </a:r>
          </a:p>
          <a:p>
            <a:r>
              <a:rPr lang="en-US" i="1" dirty="0" smtClean="0"/>
              <a:t>Volume</a:t>
            </a:r>
          </a:p>
          <a:p>
            <a:r>
              <a:rPr lang="en-US" i="1" dirty="0" err="1" smtClean="0"/>
              <a:t>Osmolality</a:t>
            </a:r>
            <a:endParaRPr lang="en-US" i="1" dirty="0" smtClean="0"/>
          </a:p>
          <a:p>
            <a:r>
              <a:rPr lang="en-US" i="1" dirty="0" smtClean="0"/>
              <a:t>pH  of gastric fluid</a:t>
            </a:r>
            <a:endParaRPr lang="en-US"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DIVA Score</a:t>
            </a:r>
            <a:endParaRPr lang="en-US" b="1" dirty="0"/>
          </a:p>
        </p:txBody>
      </p:sp>
      <p:pic>
        <p:nvPicPr>
          <p:cNvPr id="4098" name="Picture 2"/>
          <p:cNvPicPr>
            <a:picLocks noGrp="1" noChangeAspect="1" noChangeArrowheads="1"/>
          </p:cNvPicPr>
          <p:nvPr>
            <p:ph idx="1"/>
          </p:nvPr>
        </p:nvPicPr>
        <p:blipFill>
          <a:blip r:embed="rId3"/>
          <a:srcRect l="24442" t="43774" r="31069" b="19186"/>
          <a:stretch>
            <a:fillRect/>
          </a:stretch>
        </p:blipFill>
        <p:spPr bwMode="auto">
          <a:xfrm>
            <a:off x="381000" y="1752599"/>
            <a:ext cx="8378537" cy="3810001"/>
          </a:xfrm>
          <a:prstGeom prst="rect">
            <a:avLst/>
          </a:prstGeom>
          <a:noFill/>
          <a:ln w="9525">
            <a:noFill/>
            <a:miter lim="800000"/>
            <a:headEnd/>
            <a:tailEnd/>
          </a:ln>
          <a:effectLst/>
        </p:spPr>
      </p:pic>
      <p:sp>
        <p:nvSpPr>
          <p:cNvPr id="5" name="Rectangle 4"/>
          <p:cNvSpPr/>
          <p:nvPr/>
        </p:nvSpPr>
        <p:spPr>
          <a:xfrm>
            <a:off x="304800" y="5486401"/>
            <a:ext cx="8229600" cy="1200329"/>
          </a:xfrm>
          <a:prstGeom prst="rect">
            <a:avLst/>
          </a:prstGeom>
          <a:noFill/>
        </p:spPr>
        <p:txBody>
          <a:bodyPr wrap="square">
            <a:spAutoFit/>
          </a:bodyPr>
          <a:lstStyle/>
          <a:p>
            <a:r>
              <a:rPr lang="en-US" sz="3600" b="1" dirty="0" smtClean="0">
                <a:solidFill>
                  <a:srgbClr val="0070C0"/>
                </a:solidFill>
              </a:rPr>
              <a:t>Score of 4 or more means &gt;50% chance of failed initial attempt</a:t>
            </a:r>
            <a:endParaRPr lang="en-US"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Site</a:t>
            </a:r>
            <a:endParaRPr lang="en-US" b="1" dirty="0"/>
          </a:p>
        </p:txBody>
      </p:sp>
      <p:sp>
        <p:nvSpPr>
          <p:cNvPr id="3" name="Content Placeholder 2"/>
          <p:cNvSpPr>
            <a:spLocks noGrp="1"/>
          </p:cNvSpPr>
          <p:nvPr>
            <p:ph idx="1"/>
          </p:nvPr>
        </p:nvSpPr>
        <p:spPr>
          <a:xfrm>
            <a:off x="457200" y="990600"/>
            <a:ext cx="8229600" cy="5135563"/>
          </a:xfrm>
        </p:spPr>
        <p:txBody>
          <a:bodyPr>
            <a:normAutofit fontScale="55000" lnSpcReduction="20000"/>
          </a:bodyPr>
          <a:lstStyle/>
          <a:p>
            <a:pPr algn="ctr">
              <a:buNone/>
            </a:pPr>
            <a:r>
              <a:rPr lang="en-US" b="1" dirty="0" smtClean="0"/>
              <a:t>Hand</a:t>
            </a:r>
          </a:p>
          <a:p>
            <a:pPr marL="514350" indent="-514350">
              <a:buNone/>
            </a:pPr>
            <a:r>
              <a:rPr lang="en-US" b="1" dirty="0" smtClean="0"/>
              <a:t>Dorsal arch veins</a:t>
            </a:r>
          </a:p>
          <a:p>
            <a:pPr marL="514350" indent="-514350">
              <a:buNone/>
            </a:pPr>
            <a:r>
              <a:rPr lang="en-US" dirty="0" smtClean="0"/>
              <a:t>       Cephalic vein, in anatomical snuffbox</a:t>
            </a:r>
          </a:p>
          <a:p>
            <a:pPr marL="514350" indent="-514350">
              <a:buNone/>
            </a:pPr>
            <a:endParaRPr lang="en-US" dirty="0" smtClean="0"/>
          </a:p>
          <a:p>
            <a:pPr algn="ctr">
              <a:buNone/>
            </a:pPr>
            <a:r>
              <a:rPr lang="en-US" b="1" dirty="0" smtClean="0"/>
              <a:t>Wrist</a:t>
            </a:r>
          </a:p>
          <a:p>
            <a:pPr marL="514350" indent="-514350">
              <a:buNone/>
            </a:pPr>
            <a:r>
              <a:rPr lang="en-US" b="1" dirty="0" err="1" smtClean="0"/>
              <a:t>Volar</a:t>
            </a:r>
            <a:r>
              <a:rPr lang="en-US" b="1" dirty="0" smtClean="0"/>
              <a:t> aspect- </a:t>
            </a:r>
            <a:r>
              <a:rPr lang="en-US" dirty="0" smtClean="0"/>
              <a:t>small, fragile, painful</a:t>
            </a:r>
          </a:p>
          <a:p>
            <a:pPr marL="514350" indent="-514350">
              <a:buNone/>
            </a:pPr>
            <a:endParaRPr lang="en-US" dirty="0" smtClean="0"/>
          </a:p>
          <a:p>
            <a:pPr marL="514350" indent="-514350">
              <a:buNone/>
            </a:pPr>
            <a:r>
              <a:rPr lang="en-US" dirty="0" smtClean="0"/>
              <a:t>				</a:t>
            </a:r>
            <a:r>
              <a:rPr lang="en-US" b="1" dirty="0" smtClean="0"/>
              <a:t>Secondary sites</a:t>
            </a:r>
          </a:p>
          <a:p>
            <a:pPr marL="514350" indent="-514350">
              <a:buNone/>
            </a:pPr>
            <a:r>
              <a:rPr lang="en-US" b="1" dirty="0" err="1" smtClean="0"/>
              <a:t>Cubital</a:t>
            </a:r>
            <a:r>
              <a:rPr lang="en-US" b="1" dirty="0" smtClean="0"/>
              <a:t> </a:t>
            </a:r>
            <a:r>
              <a:rPr lang="en-US" b="1" dirty="0" err="1" smtClean="0"/>
              <a:t>Fossa</a:t>
            </a:r>
            <a:r>
              <a:rPr lang="en-US" b="1" dirty="0" smtClean="0"/>
              <a:t>- </a:t>
            </a:r>
            <a:r>
              <a:rPr lang="en-US" dirty="0" smtClean="0"/>
              <a:t>Median </a:t>
            </a:r>
            <a:r>
              <a:rPr lang="en-US" dirty="0" err="1" smtClean="0"/>
              <a:t>Antecubital</a:t>
            </a:r>
            <a:r>
              <a:rPr lang="en-US" dirty="0" smtClean="0"/>
              <a:t>, cephalic and </a:t>
            </a:r>
            <a:r>
              <a:rPr lang="en-US" dirty="0" err="1" smtClean="0"/>
              <a:t>basilic</a:t>
            </a:r>
            <a:r>
              <a:rPr lang="en-US" dirty="0" smtClean="0"/>
              <a:t> vein</a:t>
            </a:r>
          </a:p>
          <a:p>
            <a:pPr marL="514350" indent="-514350">
              <a:buNone/>
            </a:pPr>
            <a:r>
              <a:rPr lang="en-US" dirty="0" smtClean="0"/>
              <a:t>			Must be splinted properly</a:t>
            </a:r>
          </a:p>
          <a:p>
            <a:pPr marL="514350" indent="-514350">
              <a:buNone/>
            </a:pPr>
            <a:endParaRPr lang="en-US" dirty="0" smtClean="0"/>
          </a:p>
          <a:p>
            <a:pPr marL="514350" indent="-514350">
              <a:buNone/>
            </a:pPr>
            <a:r>
              <a:rPr lang="en-US" b="1" dirty="0" smtClean="0"/>
              <a:t>Foot</a:t>
            </a:r>
          </a:p>
          <a:p>
            <a:pPr marL="514350" indent="-514350">
              <a:buNone/>
            </a:pPr>
            <a:r>
              <a:rPr lang="en-US" dirty="0" smtClean="0"/>
              <a:t>Dorsal Arch-Small, needs splinting</a:t>
            </a:r>
          </a:p>
          <a:p>
            <a:pPr marL="514350" indent="-514350">
              <a:buNone/>
            </a:pPr>
            <a:r>
              <a:rPr lang="en-US" dirty="0" err="1" smtClean="0"/>
              <a:t>Saphenous</a:t>
            </a:r>
            <a:r>
              <a:rPr lang="en-US" dirty="0" smtClean="0"/>
              <a:t> Vein-Anterior to medial </a:t>
            </a:r>
            <a:r>
              <a:rPr lang="en-US" dirty="0" err="1" smtClean="0"/>
              <a:t>malleolus</a:t>
            </a:r>
            <a:endParaRPr lang="en-US" dirty="0" smtClean="0"/>
          </a:p>
          <a:p>
            <a:pPr marL="514350" indent="-514350">
              <a:buNone/>
            </a:pPr>
            <a:r>
              <a:rPr lang="en-US" dirty="0" smtClean="0"/>
              <a:t>Large and straight</a:t>
            </a:r>
          </a:p>
          <a:p>
            <a:pPr marL="514350" indent="-514350">
              <a:buNone/>
            </a:pPr>
            <a:endParaRPr lang="en-US" dirty="0" smtClean="0"/>
          </a:p>
          <a:p>
            <a:pPr marL="514350" indent="-514350">
              <a:buNone/>
            </a:pPr>
            <a:r>
              <a:rPr lang="en-US" b="1" dirty="0" smtClean="0"/>
              <a:t>Scalp</a:t>
            </a:r>
          </a:p>
          <a:p>
            <a:pPr marL="514350" indent="-514350">
              <a:buNone/>
            </a:pPr>
            <a:r>
              <a:rPr lang="en-US" dirty="0" smtClean="0"/>
              <a:t>Superficial temporal Vein</a:t>
            </a:r>
          </a:p>
          <a:p>
            <a:pPr marL="514350" indent="-514350">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Peripheral Lines</a:t>
            </a:r>
            <a:endParaRPr lang="en-US" b="1" dirty="0"/>
          </a:p>
        </p:txBody>
      </p:sp>
      <p:sp>
        <p:nvSpPr>
          <p:cNvPr id="6" name="Content Placeholder 5"/>
          <p:cNvSpPr>
            <a:spLocks noGrp="1"/>
          </p:cNvSpPr>
          <p:nvPr>
            <p:ph sz="half"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pic>
        <p:nvPicPr>
          <p:cNvPr id="1026" name="Picture 2"/>
          <p:cNvPicPr>
            <a:picLocks noChangeAspect="1" noChangeArrowheads="1"/>
          </p:cNvPicPr>
          <p:nvPr/>
        </p:nvPicPr>
        <p:blipFill>
          <a:blip r:embed="rId2"/>
          <a:stretch>
            <a:fillRect/>
          </a:stretch>
        </p:blipFill>
        <p:spPr bwMode="auto">
          <a:xfrm>
            <a:off x="457200" y="1524000"/>
            <a:ext cx="4114800" cy="4495800"/>
          </a:xfrm>
          <a:prstGeom prst="rect">
            <a:avLst/>
          </a:prstGeom>
          <a:noFill/>
          <a:ln>
            <a:noFill/>
          </a:ln>
        </p:spPr>
      </p:pic>
      <p:pic>
        <p:nvPicPr>
          <p:cNvPr id="10242" name="Picture 2"/>
          <p:cNvPicPr>
            <a:picLocks noGrp="1" noChangeAspect="1" noChangeArrowheads="1"/>
          </p:cNvPicPr>
          <p:nvPr>
            <p:ph sz="half" idx="2"/>
          </p:nvPr>
        </p:nvPicPr>
        <p:blipFill>
          <a:blip r:embed="rId3"/>
          <a:srcRect/>
          <a:stretch>
            <a:fillRect/>
          </a:stretch>
        </p:blipFill>
        <p:spPr bwMode="auto">
          <a:xfrm>
            <a:off x="5029200" y="1720056"/>
            <a:ext cx="3276600" cy="428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Finding a suitable vein for </a:t>
            </a:r>
            <a:r>
              <a:rPr lang="en-US" b="1" dirty="0" err="1" smtClean="0"/>
              <a:t>cannulation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Warm Baby</a:t>
            </a:r>
          </a:p>
          <a:p>
            <a:endParaRPr lang="en-US" b="1" dirty="0" smtClean="0"/>
          </a:p>
          <a:p>
            <a:r>
              <a:rPr lang="en-US" b="1" dirty="0" smtClean="0"/>
              <a:t>Adequate light</a:t>
            </a:r>
          </a:p>
          <a:p>
            <a:endParaRPr lang="en-US" b="1" dirty="0" smtClean="0"/>
          </a:p>
          <a:p>
            <a:r>
              <a:rPr lang="en-US" b="1" dirty="0" smtClean="0"/>
              <a:t>Spend time in finding a straight juicy vein</a:t>
            </a:r>
          </a:p>
          <a:p>
            <a:endParaRPr lang="en-US" b="1" dirty="0" smtClean="0"/>
          </a:p>
          <a:p>
            <a:r>
              <a:rPr lang="en-US" b="1" dirty="0" smtClean="0"/>
              <a:t>Use adjunct equipment</a:t>
            </a:r>
          </a:p>
          <a:p>
            <a:r>
              <a:rPr lang="en-US" i="1" dirty="0" err="1" smtClean="0"/>
              <a:t>Veinfinder</a:t>
            </a:r>
            <a:r>
              <a:rPr lang="en-US" i="1" dirty="0" smtClean="0"/>
              <a:t>-IR </a:t>
            </a:r>
          </a:p>
          <a:p>
            <a:r>
              <a:rPr lang="en-US" i="1" dirty="0" smtClean="0"/>
              <a:t>USG - location</a:t>
            </a:r>
            <a:endParaRPr lang="en-US"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Preparations</a:t>
            </a:r>
            <a:endParaRPr lang="en-US" b="1" dirty="0"/>
          </a:p>
        </p:txBody>
      </p:sp>
      <p:pic>
        <p:nvPicPr>
          <p:cNvPr id="9218" name="Picture 2"/>
          <p:cNvPicPr>
            <a:picLocks noGrp="1" noChangeAspect="1" noChangeArrowheads="1"/>
          </p:cNvPicPr>
          <p:nvPr>
            <p:ph sz="half" idx="1"/>
          </p:nvPr>
        </p:nvPicPr>
        <p:blipFill>
          <a:blip r:embed="rId2" cstate="print"/>
          <a:stretch>
            <a:fillRect/>
          </a:stretch>
        </p:blipFill>
        <p:spPr bwMode="auto">
          <a:xfrm>
            <a:off x="457200" y="2348706"/>
            <a:ext cx="4038600" cy="30289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9219" name="Picture 3"/>
          <p:cNvPicPr>
            <a:picLocks noGrp="1" noChangeAspect="1" noChangeArrowheads="1"/>
          </p:cNvPicPr>
          <p:nvPr>
            <p:ph sz="half" idx="2"/>
          </p:nvPr>
        </p:nvPicPr>
        <p:blipFill>
          <a:blip r:embed="rId3"/>
          <a:srcRect/>
          <a:stretch>
            <a:fillRect/>
          </a:stretch>
        </p:blipFill>
        <p:spPr bwMode="auto">
          <a:xfrm>
            <a:off x="4648200" y="2362200"/>
            <a:ext cx="4038600" cy="304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Stabilizing the vein</a:t>
            </a:r>
            <a:endParaRPr lang="en-US" b="1" dirty="0"/>
          </a:p>
        </p:txBody>
      </p:sp>
      <p:pic>
        <p:nvPicPr>
          <p:cNvPr id="1026" name="Picture 2"/>
          <p:cNvPicPr>
            <a:picLocks noGrp="1" noChangeAspect="1" noChangeArrowheads="1"/>
          </p:cNvPicPr>
          <p:nvPr>
            <p:ph idx="1"/>
          </p:nvPr>
        </p:nvPicPr>
        <p:blipFill>
          <a:blip r:embed="rId2"/>
          <a:srcRect/>
          <a:stretch>
            <a:fillRect/>
          </a:stretch>
        </p:blipFill>
        <p:spPr bwMode="auto">
          <a:xfrm>
            <a:off x="1179184" y="1600200"/>
            <a:ext cx="6785631"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Securing </a:t>
            </a:r>
            <a:r>
              <a:rPr lang="en-US" b="1" dirty="0" err="1" smtClean="0"/>
              <a:t>cannula</a:t>
            </a:r>
            <a:endParaRPr lang="en-US" b="1" dirty="0"/>
          </a:p>
        </p:txBody>
      </p:sp>
      <p:pic>
        <p:nvPicPr>
          <p:cNvPr id="2050" name="Picture 2"/>
          <p:cNvPicPr>
            <a:picLocks noGrp="1" noChangeAspect="1" noChangeArrowheads="1"/>
          </p:cNvPicPr>
          <p:nvPr>
            <p:ph sz="half" idx="1"/>
          </p:nvPr>
        </p:nvPicPr>
        <p:blipFill>
          <a:blip r:embed="rId2"/>
          <a:stretch>
            <a:fillRect/>
          </a:stretch>
        </p:blipFill>
        <p:spPr bwMode="auto">
          <a:xfrm>
            <a:off x="457200" y="1828800"/>
            <a:ext cx="4038600" cy="4038600"/>
          </a:xfrm>
          <a:prstGeom prst="rect">
            <a:avLst/>
          </a:prstGeom>
          <a:noFill/>
          <a:ln w="9525">
            <a:noFill/>
            <a:miter lim="800000"/>
            <a:headEnd/>
            <a:tailEnd/>
          </a:ln>
          <a:effectLst/>
        </p:spPr>
      </p:pic>
      <p:sp>
        <p:nvSpPr>
          <p:cNvPr id="6" name="Content Placeholder 5"/>
          <p:cNvSpPr>
            <a:spLocks noGrp="1"/>
          </p:cNvSpPr>
          <p:nvPr>
            <p:ph sz="half" idx="2"/>
          </p:nvPr>
        </p:nvSpPr>
        <p:spPr/>
        <p:txBody>
          <a:bodyPr/>
          <a:lstStyle/>
          <a:p>
            <a:endParaRPr lang="en-US"/>
          </a:p>
        </p:txBody>
      </p:sp>
      <p:pic>
        <p:nvPicPr>
          <p:cNvPr id="2051" name="Picture 3"/>
          <p:cNvPicPr>
            <a:picLocks noChangeAspect="1" noChangeArrowheads="1"/>
          </p:cNvPicPr>
          <p:nvPr/>
        </p:nvPicPr>
        <p:blipFill>
          <a:blip r:embed="rId3"/>
          <a:srcRect/>
          <a:stretch>
            <a:fillRect/>
          </a:stretch>
        </p:blipFill>
        <p:spPr bwMode="auto">
          <a:xfrm>
            <a:off x="4648200" y="1828800"/>
            <a:ext cx="3884304"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Transillumination</a:t>
            </a:r>
            <a:r>
              <a:rPr lang="en-US" b="1" dirty="0" smtClean="0"/>
              <a:t>-Cold light</a:t>
            </a:r>
            <a:endParaRPr lang="en-US" b="1" dirty="0"/>
          </a:p>
        </p:txBody>
      </p:sp>
      <p:pic>
        <p:nvPicPr>
          <p:cNvPr id="3074" name="Picture 2"/>
          <p:cNvPicPr>
            <a:picLocks noGrp="1" noChangeAspect="1" noChangeArrowheads="1"/>
          </p:cNvPicPr>
          <p:nvPr>
            <p:ph idx="1"/>
          </p:nvPr>
        </p:nvPicPr>
        <p:blipFill>
          <a:blip r:embed="rId3"/>
          <a:srcRect/>
          <a:stretch>
            <a:fillRect/>
          </a:stretch>
        </p:blipFill>
        <p:spPr bwMode="auto">
          <a:xfrm>
            <a:off x="1179184" y="1600200"/>
            <a:ext cx="6785631"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USG guided </a:t>
            </a:r>
            <a:r>
              <a:rPr lang="en-US" b="1" dirty="0" err="1" smtClean="0"/>
              <a:t>cannulation</a:t>
            </a:r>
            <a:endParaRPr lang="en-US" b="1" dirty="0"/>
          </a:p>
        </p:txBody>
      </p:sp>
      <p:pic>
        <p:nvPicPr>
          <p:cNvPr id="4" name="Content Placeholder 3"/>
          <p:cNvPicPr>
            <a:picLocks noGrp="1" noChangeAspect="1" noChangeArrowheads="1"/>
          </p:cNvPicPr>
          <p:nvPr>
            <p:ph idx="1"/>
          </p:nvPr>
        </p:nvPicPr>
        <p:blipFill>
          <a:blip r:embed="rId3"/>
          <a:srcRect/>
          <a:stretch>
            <a:fillRect/>
          </a:stretch>
        </p:blipFill>
        <p:spPr bwMode="auto">
          <a:xfrm>
            <a:off x="2895600" y="1676400"/>
            <a:ext cx="6034617" cy="4525963"/>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tretch>
            <a:fillRect/>
          </a:stretch>
        </p:blipFill>
        <p:spPr bwMode="auto">
          <a:xfrm>
            <a:off x="0" y="1676400"/>
            <a:ext cx="291340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Tips and Tricks</a:t>
            </a:r>
            <a:endParaRPr lang="en-US" b="1" dirty="0"/>
          </a:p>
        </p:txBody>
      </p:sp>
      <p:sp>
        <p:nvSpPr>
          <p:cNvPr id="3" name="Content Placeholder 2"/>
          <p:cNvSpPr>
            <a:spLocks noGrp="1"/>
          </p:cNvSpPr>
          <p:nvPr>
            <p:ph idx="1"/>
          </p:nvPr>
        </p:nvSpPr>
        <p:spPr/>
        <p:txBody>
          <a:bodyPr>
            <a:normAutofit/>
          </a:bodyPr>
          <a:lstStyle/>
          <a:p>
            <a:r>
              <a:rPr lang="en-US" dirty="0" smtClean="0"/>
              <a:t>Advance directly over the vein(Avoid  approaching  from side of vein)</a:t>
            </a:r>
          </a:p>
          <a:p>
            <a:endParaRPr lang="en-US" dirty="0" smtClean="0"/>
          </a:p>
          <a:p>
            <a:r>
              <a:rPr lang="en-US" dirty="0" smtClean="0"/>
              <a:t>Advance in stop start fashion- Flash back will be slow</a:t>
            </a:r>
          </a:p>
          <a:p>
            <a:endParaRPr lang="en-US" dirty="0" smtClean="0"/>
          </a:p>
          <a:p>
            <a:r>
              <a:rPr lang="en-US" dirty="0" smtClean="0"/>
              <a:t>Notice the change in resistance (as many a times blood may not come immediately )</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Guidelines</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smtClean="0"/>
              <a:t>Clear Fluid- </a:t>
            </a:r>
            <a:r>
              <a:rPr lang="en-US" dirty="0" smtClean="0"/>
              <a:t>water, fruit juice without pulp, tea/ coffee without </a:t>
            </a:r>
            <a:r>
              <a:rPr lang="en-US" dirty="0" smtClean="0"/>
              <a:t>milk</a:t>
            </a:r>
          </a:p>
          <a:p>
            <a:r>
              <a:rPr lang="en-US" b="1" dirty="0" smtClean="0"/>
              <a:t>Clear jellies </a:t>
            </a:r>
            <a:r>
              <a:rPr lang="en-US" dirty="0" smtClean="0"/>
              <a:t>without </a:t>
            </a:r>
            <a:r>
              <a:rPr lang="en-US" dirty="0" smtClean="0"/>
              <a:t>fruit, Fizzy drinks -Clear Fluid</a:t>
            </a:r>
            <a:endParaRPr lang="en-US" dirty="0" smtClean="0"/>
          </a:p>
          <a:p>
            <a:r>
              <a:rPr lang="en-US" b="1" dirty="0" smtClean="0"/>
              <a:t>Milk – </a:t>
            </a:r>
            <a:r>
              <a:rPr lang="en-US" dirty="0" smtClean="0"/>
              <a:t>coagulates in acid </a:t>
            </a:r>
          </a:p>
          <a:p>
            <a:endParaRPr lang="en-US" dirty="0" smtClean="0"/>
          </a:p>
          <a:p>
            <a:r>
              <a:rPr lang="en-US" b="1" dirty="0" smtClean="0"/>
              <a:t>ASA</a:t>
            </a:r>
            <a:r>
              <a:rPr lang="en-US" dirty="0" smtClean="0"/>
              <a:t> fasting for clear fluids- 2 hrs</a:t>
            </a:r>
          </a:p>
          <a:p>
            <a:endParaRPr lang="en-US" dirty="0" smtClean="0"/>
          </a:p>
          <a:p>
            <a:r>
              <a:rPr lang="en-US" b="1" dirty="0" smtClean="0"/>
              <a:t>APRICOT</a:t>
            </a:r>
            <a:r>
              <a:rPr lang="en-US" dirty="0" smtClean="0"/>
              <a:t>- Pan European trial- “Aspiration in children”</a:t>
            </a:r>
          </a:p>
          <a:p>
            <a:endParaRPr lang="en-US" dirty="0" smtClean="0"/>
          </a:p>
          <a:p>
            <a:r>
              <a:rPr lang="en-US" b="1" dirty="0" smtClean="0"/>
              <a:t>APAGBI, the French Language Society of </a:t>
            </a:r>
            <a:r>
              <a:rPr lang="en-US" b="1" dirty="0" err="1" smtClean="0"/>
              <a:t>Paediatric</a:t>
            </a:r>
            <a:r>
              <a:rPr lang="en-US" b="1" dirty="0" smtClean="0"/>
              <a:t> </a:t>
            </a:r>
            <a:r>
              <a:rPr lang="en-US" b="1" dirty="0" err="1" smtClean="0"/>
              <a:t>Anaesthesiologists</a:t>
            </a:r>
            <a:r>
              <a:rPr lang="en-US" b="1" dirty="0" smtClean="0"/>
              <a:t> and the European Society of </a:t>
            </a:r>
            <a:r>
              <a:rPr lang="en-US" b="1" dirty="0" err="1" smtClean="0"/>
              <a:t>Paediatric</a:t>
            </a:r>
            <a:r>
              <a:rPr lang="en-US" b="1" dirty="0" smtClean="0"/>
              <a:t> </a:t>
            </a:r>
            <a:r>
              <a:rPr lang="en-US" b="1" dirty="0" err="1" smtClean="0"/>
              <a:t>Anaesthetists</a:t>
            </a:r>
            <a:r>
              <a:rPr lang="en-US" b="1" dirty="0" smtClean="0"/>
              <a:t> </a:t>
            </a:r>
            <a:r>
              <a:rPr lang="en-US" dirty="0" smtClean="0"/>
              <a:t>recommends  1 hr fasting</a:t>
            </a:r>
          </a:p>
          <a:p>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Tips and Tricks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Stop when blood appears.  </a:t>
            </a:r>
          </a:p>
          <a:p>
            <a:endParaRPr lang="en-US" dirty="0" smtClean="0"/>
          </a:p>
          <a:p>
            <a:r>
              <a:rPr lang="en-US" dirty="0" smtClean="0"/>
              <a:t>Check that needle is advancing along the line of the vein, correcting if necessary. Lift tip of needle slightly before advancing another 1-2mm. Check if bleeding into chamber continues </a:t>
            </a:r>
          </a:p>
          <a:p>
            <a:endParaRPr lang="en-US" dirty="0" smtClean="0"/>
          </a:p>
          <a:p>
            <a:r>
              <a:rPr lang="en-US" b="1" dirty="0" smtClean="0"/>
              <a:t>Splint</a:t>
            </a:r>
            <a:r>
              <a:rPr lang="en-US" dirty="0" smtClean="0"/>
              <a:t>- Fingers/toes must be visible, as must the area around the catheter tip</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Securing IV- Key pointers</a:t>
            </a:r>
            <a:endParaRPr lang="en-US" b="1" dirty="0"/>
          </a:p>
        </p:txBody>
      </p:sp>
      <p:sp>
        <p:nvSpPr>
          <p:cNvPr id="3" name="Content Placeholder 2"/>
          <p:cNvSpPr>
            <a:spLocks noGrp="1"/>
          </p:cNvSpPr>
          <p:nvPr>
            <p:ph idx="1"/>
          </p:nvPr>
        </p:nvSpPr>
        <p:spPr/>
        <p:txBody>
          <a:bodyPr>
            <a:normAutofit/>
          </a:bodyPr>
          <a:lstStyle/>
          <a:p>
            <a:r>
              <a:rPr lang="en-US" dirty="0" smtClean="0"/>
              <a:t>Site</a:t>
            </a:r>
          </a:p>
          <a:p>
            <a:r>
              <a:rPr lang="en-US" dirty="0" smtClean="0"/>
              <a:t>Attempts</a:t>
            </a:r>
          </a:p>
          <a:p>
            <a:r>
              <a:rPr lang="en-US" dirty="0" smtClean="0"/>
              <a:t>Aseptic precautions</a:t>
            </a:r>
          </a:p>
          <a:p>
            <a:r>
              <a:rPr lang="en-US" dirty="0" smtClean="0"/>
              <a:t>Pain relief ( if not under </a:t>
            </a:r>
            <a:r>
              <a:rPr lang="en-US" dirty="0" err="1" smtClean="0"/>
              <a:t>anaesthesia</a:t>
            </a:r>
            <a:r>
              <a:rPr lang="en-US" dirty="0" smtClean="0"/>
              <a:t>)</a:t>
            </a:r>
          </a:p>
          <a:p>
            <a:r>
              <a:rPr lang="en-US" dirty="0" smtClean="0"/>
              <a:t>Secure carefully</a:t>
            </a:r>
          </a:p>
          <a:p>
            <a:r>
              <a:rPr lang="en-US" dirty="0" smtClean="0"/>
              <a:t>Look for phlebitis, swelling</a:t>
            </a:r>
          </a:p>
          <a:p>
            <a:r>
              <a:rPr lang="en-US" dirty="0" smtClean="0"/>
              <a:t>Remove unused </a:t>
            </a:r>
            <a:r>
              <a:rPr lang="en-US" dirty="0" err="1" smtClean="0"/>
              <a:t>cannula</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 Home Message</a:t>
            </a:r>
            <a:endParaRPr lang="en-US" b="1" dirty="0"/>
          </a:p>
        </p:txBody>
      </p:sp>
      <p:sp>
        <p:nvSpPr>
          <p:cNvPr id="3" name="Content Placeholder 2"/>
          <p:cNvSpPr>
            <a:spLocks noGrp="1"/>
          </p:cNvSpPr>
          <p:nvPr>
            <p:ph idx="1"/>
          </p:nvPr>
        </p:nvSpPr>
        <p:spPr/>
        <p:txBody>
          <a:bodyPr>
            <a:normAutofit fontScale="92500"/>
          </a:bodyPr>
          <a:lstStyle/>
          <a:p>
            <a:r>
              <a:rPr lang="en-US" dirty="0" smtClean="0"/>
              <a:t>Familiarity with normal values (Vitals/ETT sizing)</a:t>
            </a:r>
          </a:p>
          <a:p>
            <a:endParaRPr lang="en-US" dirty="0" smtClean="0"/>
          </a:p>
          <a:p>
            <a:r>
              <a:rPr lang="en-US" b="1" dirty="0" smtClean="0"/>
              <a:t>Need fairly good </a:t>
            </a:r>
            <a:r>
              <a:rPr lang="en-US" b="1" dirty="0" err="1" smtClean="0"/>
              <a:t>Maths</a:t>
            </a:r>
            <a:r>
              <a:rPr lang="en-US" dirty="0" smtClean="0"/>
              <a:t>. If not, prepare all calculations before Infant is in OT</a:t>
            </a:r>
          </a:p>
          <a:p>
            <a:endParaRPr lang="en-US" dirty="0" smtClean="0"/>
          </a:p>
          <a:p>
            <a:r>
              <a:rPr lang="en-US" dirty="0" smtClean="0"/>
              <a:t>They are </a:t>
            </a:r>
            <a:r>
              <a:rPr lang="en-US" b="1" dirty="0" smtClean="0">
                <a:solidFill>
                  <a:srgbClr val="0070C0"/>
                </a:solidFill>
              </a:rPr>
              <a:t>not mini ADULTS.</a:t>
            </a:r>
          </a:p>
          <a:p>
            <a:endParaRPr lang="en-US" b="1" dirty="0" smtClean="0">
              <a:solidFill>
                <a:srgbClr val="0070C0"/>
              </a:solidFill>
            </a:endParaRPr>
          </a:p>
          <a:p>
            <a:pPr algn="ctr">
              <a:buNone/>
            </a:pPr>
            <a:r>
              <a:rPr lang="en-US" b="1" dirty="0" smtClean="0">
                <a:solidFill>
                  <a:srgbClr val="0070C0"/>
                </a:solidFill>
              </a:rPr>
              <a:t>Size matters</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Guidelines</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Carbohydrate rich drink - </a:t>
            </a:r>
            <a:r>
              <a:rPr lang="en-US" dirty="0" smtClean="0"/>
              <a:t>2 -3 hrs</a:t>
            </a:r>
          </a:p>
          <a:p>
            <a:endParaRPr lang="en-US" dirty="0" smtClean="0"/>
          </a:p>
          <a:p>
            <a:r>
              <a:rPr lang="en-US" b="1" dirty="0" smtClean="0"/>
              <a:t>Chewing gums- </a:t>
            </a:r>
            <a:r>
              <a:rPr lang="en-US" dirty="0" smtClean="0"/>
              <a:t>No restriction provided is not </a:t>
            </a:r>
            <a:r>
              <a:rPr lang="en-US" dirty="0" smtClean="0"/>
              <a:t>swallowed</a:t>
            </a:r>
          </a:p>
          <a:p>
            <a:endParaRPr lang="en-US" dirty="0" smtClean="0"/>
          </a:p>
          <a:p>
            <a:endParaRPr lang="en-US" dirty="0" smtClean="0"/>
          </a:p>
          <a:p>
            <a:r>
              <a:rPr lang="en-US" b="1" dirty="0" smtClean="0"/>
              <a:t>Alcohol containing drinks</a:t>
            </a:r>
            <a:r>
              <a:rPr lang="en-US" dirty="0" smtClean="0"/>
              <a:t> should not be consumed within the 24 hours prior to surgery as this may increase gastric emptying time.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Guidelines</a:t>
            </a:r>
            <a:endParaRPr lang="en-US" b="1" dirty="0"/>
          </a:p>
        </p:txBody>
      </p:sp>
      <p:sp>
        <p:nvSpPr>
          <p:cNvPr id="3" name="Content Placeholder 2"/>
          <p:cNvSpPr>
            <a:spLocks noGrp="1"/>
          </p:cNvSpPr>
          <p:nvPr>
            <p:ph idx="1"/>
          </p:nvPr>
        </p:nvSpPr>
        <p:spPr/>
        <p:txBody>
          <a:bodyPr>
            <a:normAutofit lnSpcReduction="10000"/>
          </a:bodyPr>
          <a:lstStyle/>
          <a:p>
            <a:r>
              <a:rPr lang="en-US" b="1" dirty="0" smtClean="0"/>
              <a:t>Breast Milk- </a:t>
            </a:r>
            <a:r>
              <a:rPr lang="en-US" dirty="0" smtClean="0"/>
              <a:t>4 hrs </a:t>
            </a:r>
          </a:p>
          <a:p>
            <a:endParaRPr lang="en-US" dirty="0" smtClean="0"/>
          </a:p>
          <a:p>
            <a:r>
              <a:rPr lang="en-US" b="1" dirty="0" smtClean="0"/>
              <a:t>In</a:t>
            </a:r>
            <a:r>
              <a:rPr lang="en-US" dirty="0" smtClean="0"/>
              <a:t>f</a:t>
            </a:r>
            <a:r>
              <a:rPr lang="en-US" b="1" dirty="0" smtClean="0"/>
              <a:t>ant Formula Feeds- </a:t>
            </a:r>
            <a:r>
              <a:rPr lang="en-US" dirty="0" smtClean="0"/>
              <a:t>6 hrs</a:t>
            </a:r>
          </a:p>
          <a:p>
            <a:endParaRPr lang="en-US" dirty="0" smtClean="0"/>
          </a:p>
          <a:p>
            <a:r>
              <a:rPr lang="en-US" b="1" dirty="0" smtClean="0"/>
              <a:t>Solids(Light meal) and non-human milk</a:t>
            </a:r>
            <a:r>
              <a:rPr lang="en-US" dirty="0" smtClean="0"/>
              <a:t>/- 6 hrs</a:t>
            </a:r>
          </a:p>
          <a:p>
            <a:endParaRPr lang="en-US" b="1" dirty="0" smtClean="0"/>
          </a:p>
          <a:p>
            <a:r>
              <a:rPr lang="en-US" b="1" dirty="0" smtClean="0"/>
              <a:t>Fatty Meal- </a:t>
            </a:r>
            <a:r>
              <a:rPr lang="en-US" dirty="0" smtClean="0"/>
              <a:t>8 hrs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 operative -Guidelines</a:t>
            </a:r>
            <a:endParaRPr lang="en-US" b="1" dirty="0"/>
          </a:p>
        </p:txBody>
      </p:sp>
      <p:sp>
        <p:nvSpPr>
          <p:cNvPr id="3" name="Content Placeholder 2"/>
          <p:cNvSpPr>
            <a:spLocks noGrp="1"/>
          </p:cNvSpPr>
          <p:nvPr>
            <p:ph idx="1"/>
          </p:nvPr>
        </p:nvSpPr>
        <p:spPr/>
        <p:txBody>
          <a:bodyPr/>
          <a:lstStyle/>
          <a:p>
            <a:r>
              <a:rPr lang="en-US" dirty="0" smtClean="0"/>
              <a:t>The </a:t>
            </a:r>
            <a:r>
              <a:rPr lang="en-US" b="1" dirty="0" smtClean="0"/>
              <a:t>ESPEN</a:t>
            </a:r>
            <a:r>
              <a:rPr lang="en-US" dirty="0" smtClean="0"/>
              <a:t> guidelines recommend that oral intake can be initiated within hours of surgery in most of the patients.</a:t>
            </a:r>
          </a:p>
          <a:p>
            <a:r>
              <a:rPr lang="en-US" dirty="0" smtClean="0"/>
              <a:t>Fluids can be started immediately if no contraindications</a:t>
            </a:r>
          </a:p>
          <a:p>
            <a:endParaRPr lang="en-US" dirty="0" smtClean="0"/>
          </a:p>
          <a:p>
            <a:endParaRPr lang="en-US" dirty="0"/>
          </a:p>
        </p:txBody>
      </p:sp>
      <p:pic>
        <p:nvPicPr>
          <p:cNvPr id="4" name="Picture 2"/>
          <p:cNvPicPr>
            <a:picLocks noChangeAspect="1" noChangeArrowheads="1"/>
          </p:cNvPicPr>
          <p:nvPr/>
        </p:nvPicPr>
        <p:blipFill>
          <a:blip r:embed="rId2"/>
          <a:srcRect l="11131" t="14695" r="8927" b="36709"/>
          <a:stretch>
            <a:fillRect/>
          </a:stretch>
        </p:blipFill>
        <p:spPr bwMode="auto">
          <a:xfrm>
            <a:off x="457200" y="4191000"/>
            <a:ext cx="8686800" cy="17526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l="5271" t="9375" r="3367" b="20833"/>
          <a:stretch>
            <a:fillRect/>
          </a:stretch>
        </p:blipFill>
        <p:spPr bwMode="auto">
          <a:xfrm>
            <a:off x="2667000" y="5638800"/>
            <a:ext cx="6477000"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IV  Fluid therapy- Children</a:t>
            </a:r>
            <a:endParaRPr lang="en-US" b="1" dirty="0"/>
          </a:p>
        </p:txBody>
      </p:sp>
      <p:sp>
        <p:nvSpPr>
          <p:cNvPr id="3" name="Content Placeholder 2"/>
          <p:cNvSpPr>
            <a:spLocks noGrp="1"/>
          </p:cNvSpPr>
          <p:nvPr>
            <p:ph idx="1"/>
          </p:nvPr>
        </p:nvSpPr>
        <p:spPr/>
        <p:txBody>
          <a:bodyPr/>
          <a:lstStyle/>
          <a:p>
            <a:r>
              <a:rPr lang="en-US" b="1" dirty="0" smtClean="0"/>
              <a:t>Goal of fluid therapy?</a:t>
            </a:r>
          </a:p>
          <a:p>
            <a:endParaRPr lang="en-US" b="1" dirty="0" smtClean="0"/>
          </a:p>
          <a:p>
            <a:r>
              <a:rPr lang="en-US" b="1" dirty="0" smtClean="0"/>
              <a:t>What fluid ?</a:t>
            </a:r>
          </a:p>
          <a:p>
            <a:pPr>
              <a:buNone/>
            </a:pPr>
            <a:endParaRPr lang="en-US" b="1" dirty="0" smtClean="0"/>
          </a:p>
          <a:p>
            <a:r>
              <a:rPr lang="en-US" b="1" dirty="0" smtClean="0"/>
              <a:t>How much?</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3747</Words>
  <Application>Microsoft Office PowerPoint</Application>
  <PresentationFormat>On-screen Show (4:3)</PresentationFormat>
  <Paragraphs>529</Paragraphs>
  <Slides>52</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Office Theme</vt:lpstr>
      <vt:lpstr>Chart</vt:lpstr>
      <vt:lpstr>Photo Editor Photo</vt:lpstr>
      <vt:lpstr>Exam Based Talk Paediatric Session</vt:lpstr>
      <vt:lpstr>Overview</vt:lpstr>
      <vt:lpstr>Perioperative fasting</vt:lpstr>
      <vt:lpstr>Pharmacokinetics</vt:lpstr>
      <vt:lpstr>Guidelines</vt:lpstr>
      <vt:lpstr>Guidelines</vt:lpstr>
      <vt:lpstr>Guidelines</vt:lpstr>
      <vt:lpstr>Post operative -Guidelines</vt:lpstr>
      <vt:lpstr>IV  Fluid therapy- Children</vt:lpstr>
      <vt:lpstr>Goal</vt:lpstr>
      <vt:lpstr>Physiological considerations</vt:lpstr>
      <vt:lpstr>Body Fluid Compartments</vt:lpstr>
      <vt:lpstr>Body Fluid Composition</vt:lpstr>
      <vt:lpstr>Blood Volumes</vt:lpstr>
      <vt:lpstr>Assesment of degree of dehydration</vt:lpstr>
      <vt:lpstr>When should we give fluids? </vt:lpstr>
      <vt:lpstr>Remember 5 Rs-Prescription of Fluid</vt:lpstr>
      <vt:lpstr>Fluid strategies</vt:lpstr>
      <vt:lpstr>Quantitative analysis</vt:lpstr>
      <vt:lpstr>Resuscitation</vt:lpstr>
      <vt:lpstr>Dehydration(Total Body loss)</vt:lpstr>
      <vt:lpstr>Starvation Fluid </vt:lpstr>
      <vt:lpstr>Maintenance Fluid-4-2-1</vt:lpstr>
      <vt:lpstr>Holliday Segar Formula</vt:lpstr>
      <vt:lpstr>Maintenance fluids-current consensus</vt:lpstr>
      <vt:lpstr>Third Space Loss-Does it exist????</vt:lpstr>
      <vt:lpstr>Slide 27</vt:lpstr>
      <vt:lpstr>Starling forces</vt:lpstr>
      <vt:lpstr>Osmolality</vt:lpstr>
      <vt:lpstr>Oncotic pressure</vt:lpstr>
      <vt:lpstr>Tonicity</vt:lpstr>
      <vt:lpstr>Control of water </vt:lpstr>
      <vt:lpstr>Qualitative Assessment-ype of FluidT</vt:lpstr>
      <vt:lpstr>Type of Fluid??</vt:lpstr>
      <vt:lpstr>How to calculate Fluid transfusion?</vt:lpstr>
      <vt:lpstr>MABL</vt:lpstr>
      <vt:lpstr>Summary </vt:lpstr>
      <vt:lpstr>Placing IV</vt:lpstr>
      <vt:lpstr>Slide 39</vt:lpstr>
      <vt:lpstr>DIVA Score</vt:lpstr>
      <vt:lpstr>Site</vt:lpstr>
      <vt:lpstr>Peripheral Lines</vt:lpstr>
      <vt:lpstr>Finding a suitable vein for cannulation </vt:lpstr>
      <vt:lpstr>Preparations</vt:lpstr>
      <vt:lpstr>Stabilizing the vein</vt:lpstr>
      <vt:lpstr>Securing cannula</vt:lpstr>
      <vt:lpstr>Transillumination-Cold light</vt:lpstr>
      <vt:lpstr>USG guided cannulation</vt:lpstr>
      <vt:lpstr>Tips and Tricks</vt:lpstr>
      <vt:lpstr>Tips and Tricks</vt:lpstr>
      <vt:lpstr>Securing IV- Key pointers</vt:lpstr>
      <vt:lpstr>Take Home Message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Paediatric Session</dc:title>
  <dc:creator>Dr.Ekta</dc:creator>
  <cp:lastModifiedBy>Dr.Ekta</cp:lastModifiedBy>
  <cp:revision>27</cp:revision>
  <dcterms:created xsi:type="dcterms:W3CDTF">2006-08-16T00:00:00Z</dcterms:created>
  <dcterms:modified xsi:type="dcterms:W3CDTF">2020-02-22T01:33:58Z</dcterms:modified>
</cp:coreProperties>
</file>