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2" r:id="rId7"/>
    <p:sldId id="266" r:id="rId8"/>
    <p:sldId id="260" r:id="rId9"/>
    <p:sldId id="265" r:id="rId10"/>
    <p:sldId id="261" r:id="rId11"/>
    <p:sldId id="268" r:id="rId12"/>
    <p:sldId id="263" r:id="rId13"/>
    <p:sldId id="269" r:id="rId14"/>
    <p:sldId id="270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3 yrs old child posted for Circumcision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H/o URTI present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Pathophysiology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b="1" dirty="0" smtClean="0"/>
              <a:t>chemical mediators and neurologic reflexes.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Chemical Mediators</a:t>
            </a:r>
            <a:endParaRPr lang="en-US" dirty="0" smtClean="0"/>
          </a:p>
          <a:p>
            <a:r>
              <a:rPr lang="en-US" dirty="0" smtClean="0"/>
              <a:t>Release of inflammatory mediators at the site of viral damage such as </a:t>
            </a:r>
            <a:r>
              <a:rPr lang="en-US" dirty="0" err="1" smtClean="0"/>
              <a:t>bradykinin</a:t>
            </a:r>
            <a:r>
              <a:rPr lang="en-US" dirty="0" smtClean="0"/>
              <a:t>, prostaglandin, histamine, and interleukin. </a:t>
            </a:r>
          </a:p>
          <a:p>
            <a:r>
              <a:rPr lang="en-US" dirty="0" smtClean="0"/>
              <a:t>Damage the </a:t>
            </a:r>
            <a:r>
              <a:rPr lang="en-US" dirty="0" err="1" smtClean="0"/>
              <a:t>ciliary</a:t>
            </a:r>
            <a:r>
              <a:rPr lang="en-US" dirty="0" smtClean="0"/>
              <a:t> apparatus and mucosal epithelium 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Neurologic Reflexes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Stimulation of </a:t>
            </a:r>
            <a:r>
              <a:rPr lang="en-US" dirty="0" err="1" smtClean="0"/>
              <a:t>muscarinic</a:t>
            </a:r>
            <a:r>
              <a:rPr lang="en-US" dirty="0" smtClean="0"/>
              <a:t> M2 receptors present on </a:t>
            </a:r>
            <a:r>
              <a:rPr lang="en-US" dirty="0" err="1" smtClean="0"/>
              <a:t>vagal</a:t>
            </a:r>
            <a:r>
              <a:rPr lang="en-US" dirty="0" smtClean="0"/>
              <a:t> nerve endings usually results in inhibition of acetylcholine release. Viral neuraminidases are thought to inhibit these receptors and increase the release of acetylcholine, leading to </a:t>
            </a:r>
            <a:r>
              <a:rPr lang="en-US" dirty="0" err="1" smtClean="0"/>
              <a:t>bronchoconstriction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  What is anesthesia concern in recently immunized child?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Anaesthetizing a recently vaccinated child for an elective procedure is controversial due to a possibility that </a:t>
            </a:r>
            <a:r>
              <a:rPr lang="en-US" dirty="0" err="1" smtClean="0"/>
              <a:t>immunosuppression</a:t>
            </a:r>
            <a:r>
              <a:rPr lang="en-US" dirty="0" smtClean="0"/>
              <a:t> caused by </a:t>
            </a:r>
            <a:r>
              <a:rPr lang="en-US" dirty="0" err="1" smtClean="0"/>
              <a:t>anaesthesia</a:t>
            </a:r>
            <a:r>
              <a:rPr lang="en-US" dirty="0" smtClean="0"/>
              <a:t> and surgery may lead to decreased vaccine effectiveness or an increased risk of complications, and fear of diagnostic difficulty in cases of postoperative fever.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Intraoperative</a:t>
            </a:r>
            <a:r>
              <a:rPr lang="en-US" b="1" dirty="0" smtClean="0"/>
              <a:t>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Q  Induction Agents safest for URTI ?</a:t>
            </a:r>
            <a:endParaRPr lang="en-US" dirty="0" smtClean="0"/>
          </a:p>
          <a:p>
            <a:r>
              <a:rPr lang="en-US" b="1" dirty="0" err="1" smtClean="0"/>
              <a:t>Propofol</a:t>
            </a:r>
            <a:r>
              <a:rPr lang="en-US" b="1" dirty="0" smtClean="0"/>
              <a:t>&gt; </a:t>
            </a:r>
            <a:r>
              <a:rPr lang="en-US" b="1" dirty="0" err="1" smtClean="0"/>
              <a:t>Sevoflurane</a:t>
            </a:r>
            <a:r>
              <a:rPr lang="en-US" b="1" dirty="0" smtClean="0"/>
              <a:t>&gt; Halothane&gt; </a:t>
            </a:r>
            <a:r>
              <a:rPr lang="en-US" b="1" dirty="0" err="1" smtClean="0"/>
              <a:t>Thiopentone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Anaesthesia</a:t>
            </a:r>
            <a:r>
              <a:rPr lang="en-US" b="1" dirty="0" smtClean="0"/>
              <a:t> Goals</a:t>
            </a:r>
          </a:p>
          <a:p>
            <a:pPr lvl="0"/>
            <a:r>
              <a:rPr lang="en-US" dirty="0" smtClean="0"/>
              <a:t>minimize secretions</a:t>
            </a:r>
          </a:p>
          <a:p>
            <a:pPr lvl="0"/>
            <a:r>
              <a:rPr lang="en-US" dirty="0" smtClean="0"/>
              <a:t>avoid or limit stimulation of a potentially irritable airway.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Airway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LMA has lesser chances of PRAE but is not free of </a:t>
            </a:r>
            <a:r>
              <a:rPr lang="en-US" dirty="0" err="1" smtClean="0"/>
              <a:t>Laryngospasm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Tracheal intubation should be avoided if possible, particularly in children less than 5 years.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Lubricating the LMA with </a:t>
            </a:r>
            <a:r>
              <a:rPr lang="en-US" dirty="0" err="1" smtClean="0"/>
              <a:t>lignocaine</a:t>
            </a:r>
            <a:r>
              <a:rPr lang="en-US" dirty="0" smtClean="0"/>
              <a:t> gel reduces the incidence of airway complications in children with URTI.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Extubation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</a:t>
            </a:r>
          </a:p>
          <a:p>
            <a:endParaRPr lang="en-US" dirty="0" smtClean="0"/>
          </a:p>
          <a:p>
            <a:r>
              <a:rPr lang="en-US" dirty="0" smtClean="0"/>
              <a:t>Awake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Post operative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Make sure gases are humidified, </a:t>
            </a:r>
          </a:p>
          <a:p>
            <a:r>
              <a:rPr lang="en-US" dirty="0" smtClean="0"/>
              <a:t>avoid dehydration</a:t>
            </a:r>
          </a:p>
          <a:p>
            <a:r>
              <a:rPr lang="en-US" dirty="0" smtClean="0"/>
              <a:t>Good Analgesia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Q What are the typical respiratory adverse events you expect in Post operative period?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lvl="0"/>
            <a:r>
              <a:rPr lang="en-US" dirty="0" err="1" smtClean="0"/>
              <a:t>Laryngospasm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Bronchospasm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Breath holding, </a:t>
            </a:r>
          </a:p>
          <a:p>
            <a:pPr lvl="0"/>
            <a:r>
              <a:rPr lang="en-US" dirty="0" err="1" smtClean="0"/>
              <a:t>Atelectasis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Arterial oxygen </a:t>
            </a:r>
            <a:r>
              <a:rPr lang="en-US" dirty="0" err="1" smtClean="0"/>
              <a:t>desaturation</a:t>
            </a:r>
            <a:r>
              <a:rPr lang="en-US" dirty="0" smtClean="0"/>
              <a:t>,</a:t>
            </a:r>
          </a:p>
          <a:p>
            <a:pPr lvl="0"/>
            <a:r>
              <a:rPr lang="en-US" dirty="0" smtClean="0"/>
              <a:t>Bacterial pneumonia, and </a:t>
            </a:r>
          </a:p>
          <a:p>
            <a:pPr lvl="0"/>
            <a:r>
              <a:rPr lang="en-US" dirty="0" smtClean="0"/>
              <a:t>Unplanned hospital admission.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All The Best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Elective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Preoperative Assessment</a:t>
            </a:r>
          </a:p>
          <a:p>
            <a:r>
              <a:rPr lang="en-US" b="1" dirty="0" smtClean="0"/>
              <a:t>Decision Making</a:t>
            </a:r>
          </a:p>
          <a:p>
            <a:r>
              <a:rPr lang="en-US" b="1" dirty="0" err="1" smtClean="0"/>
              <a:t>Optimisation</a:t>
            </a:r>
            <a:endParaRPr lang="en-US" b="1" dirty="0" smtClean="0"/>
          </a:p>
          <a:p>
            <a:r>
              <a:rPr lang="en-US" b="1" dirty="0" err="1" smtClean="0"/>
              <a:t>Intraoperative</a:t>
            </a:r>
            <a:r>
              <a:rPr lang="en-US" b="1" dirty="0" smtClean="0"/>
              <a:t> Management</a:t>
            </a:r>
          </a:p>
          <a:p>
            <a:r>
              <a:rPr lang="en-US" b="1" dirty="0" smtClean="0"/>
              <a:t>Post operative </a:t>
            </a:r>
            <a:r>
              <a:rPr lang="en-US" b="1" dirty="0" err="1" smtClean="0"/>
              <a:t>Manangement</a:t>
            </a:r>
            <a:endParaRPr lang="en-US" b="1" dirty="0" smtClean="0"/>
          </a:p>
          <a:p>
            <a:r>
              <a:rPr lang="en-US" b="1" dirty="0" smtClean="0"/>
              <a:t>Crises Management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Preoperative- Aims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smtClean="0"/>
              <a:t>Issues</a:t>
            </a:r>
          </a:p>
          <a:p>
            <a:r>
              <a:rPr lang="en-US" dirty="0" smtClean="0"/>
              <a:t>3 yrs old-</a:t>
            </a:r>
            <a:r>
              <a:rPr lang="en-US" dirty="0" err="1" smtClean="0"/>
              <a:t>Paediatric</a:t>
            </a:r>
            <a:r>
              <a:rPr lang="en-US" dirty="0" smtClean="0"/>
              <a:t> Population</a:t>
            </a:r>
          </a:p>
          <a:p>
            <a:r>
              <a:rPr lang="en-US" dirty="0" smtClean="0"/>
              <a:t>URTI –severity</a:t>
            </a:r>
          </a:p>
          <a:p>
            <a:r>
              <a:rPr lang="en-US" dirty="0" smtClean="0"/>
              <a:t>D/D</a:t>
            </a:r>
          </a:p>
          <a:p>
            <a:r>
              <a:rPr lang="en-US" dirty="0" smtClean="0"/>
              <a:t>Communication with Parents- </a:t>
            </a:r>
          </a:p>
          <a:p>
            <a:r>
              <a:rPr lang="en-US" b="1" dirty="0" err="1" smtClean="0"/>
              <a:t>Optimisation</a:t>
            </a:r>
            <a:r>
              <a:rPr lang="en-US" b="1" dirty="0" smtClean="0"/>
              <a:t>-</a:t>
            </a:r>
          </a:p>
          <a:p>
            <a:r>
              <a:rPr lang="en-US" dirty="0" err="1" smtClean="0"/>
              <a:t>Salbutamol</a:t>
            </a:r>
            <a:r>
              <a:rPr lang="en-US" dirty="0" smtClean="0"/>
              <a:t>-  10-30 min prior to surgery</a:t>
            </a:r>
          </a:p>
          <a:p>
            <a:r>
              <a:rPr lang="en-US" dirty="0" smtClean="0"/>
              <a:t>Atropine</a:t>
            </a:r>
          </a:p>
          <a:p>
            <a:r>
              <a:rPr lang="en-US" dirty="0" err="1" smtClean="0"/>
              <a:t>Steriods</a:t>
            </a:r>
            <a:endParaRPr lang="en-US" dirty="0" smtClean="0"/>
          </a:p>
          <a:p>
            <a:r>
              <a:rPr lang="en-US" b="1" dirty="0" smtClean="0"/>
              <a:t>High-dose inhalational </a:t>
            </a:r>
            <a:r>
              <a:rPr lang="en-US" b="1" dirty="0" err="1" smtClean="0"/>
              <a:t>salbutamol</a:t>
            </a:r>
            <a:r>
              <a:rPr lang="en-US" b="1" dirty="0" smtClean="0"/>
              <a:t> (2.5-5 mg) reduced the risk of PRAEs by at least 35%.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&gt;2 Symptoms</a:t>
            </a:r>
          </a:p>
          <a:p>
            <a:r>
              <a:rPr lang="en-US" dirty="0" smtClean="0"/>
              <a:t>: </a:t>
            </a:r>
            <a:r>
              <a:rPr lang="en-US" dirty="0" err="1" smtClean="0"/>
              <a:t>rhinorhoea</a:t>
            </a:r>
            <a:r>
              <a:rPr lang="en-US" dirty="0" smtClean="0"/>
              <a:t>,(66%)</a:t>
            </a:r>
          </a:p>
          <a:p>
            <a:r>
              <a:rPr lang="en-US" dirty="0" smtClean="0"/>
              <a:t> sore or scratchy throat, </a:t>
            </a:r>
          </a:p>
          <a:p>
            <a:r>
              <a:rPr lang="en-US" dirty="0" smtClean="0"/>
              <a:t>sneezing, (29%)</a:t>
            </a:r>
          </a:p>
          <a:p>
            <a:r>
              <a:rPr lang="en-US" dirty="0" smtClean="0"/>
              <a:t>nasal congestion,(37%)</a:t>
            </a:r>
          </a:p>
          <a:p>
            <a:r>
              <a:rPr lang="en-US" dirty="0" smtClean="0"/>
              <a:t> malaise, cough, or fever more than 38 _C. (8%)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History- No. of episodes ; course of disease</a:t>
            </a:r>
          </a:p>
          <a:p>
            <a:r>
              <a:rPr lang="en-US" dirty="0" smtClean="0"/>
              <a:t>Rule out the other important DD</a:t>
            </a:r>
          </a:p>
          <a:p>
            <a:r>
              <a:rPr lang="en-US" dirty="0" smtClean="0"/>
              <a:t>Infective Diseases</a:t>
            </a:r>
          </a:p>
          <a:p>
            <a:r>
              <a:rPr lang="en-US" dirty="0" smtClean="0"/>
              <a:t>Compression of Airways</a:t>
            </a:r>
          </a:p>
          <a:p>
            <a:endParaRPr lang="en-US" dirty="0" smtClean="0"/>
          </a:p>
          <a:p>
            <a:r>
              <a:rPr lang="en-US" dirty="0" smtClean="0"/>
              <a:t>Feeding/Sleeping</a:t>
            </a:r>
          </a:p>
          <a:p>
            <a:r>
              <a:rPr lang="en-US" dirty="0" smtClean="0"/>
              <a:t>Parental acceptation of URTI</a:t>
            </a:r>
          </a:p>
          <a:p>
            <a:endParaRPr lang="en-US" dirty="0" smtClean="0"/>
          </a:p>
          <a:p>
            <a:r>
              <a:rPr lang="en-US" dirty="0" smtClean="0"/>
              <a:t>Independent risk factors for increased PRAE?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Examination</a:t>
            </a:r>
          </a:p>
          <a:p>
            <a:r>
              <a:rPr lang="en-US" dirty="0" smtClean="0"/>
              <a:t>Type of breath sound</a:t>
            </a:r>
          </a:p>
          <a:p>
            <a:r>
              <a:rPr lang="en-US" dirty="0" smtClean="0"/>
              <a:t>Additional Sounds-Wheeze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Independent Risk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Parental smoking, </a:t>
            </a:r>
          </a:p>
          <a:p>
            <a:pPr lvl="0"/>
            <a:r>
              <a:rPr lang="en-US" dirty="0" smtClean="0"/>
              <a:t>Presence of airway anomaly, </a:t>
            </a:r>
          </a:p>
          <a:p>
            <a:pPr lvl="0"/>
            <a:r>
              <a:rPr lang="en-US" dirty="0" smtClean="0"/>
              <a:t>History of snoring,</a:t>
            </a:r>
          </a:p>
          <a:p>
            <a:pPr lvl="0"/>
            <a:r>
              <a:rPr lang="en-US" dirty="0" smtClean="0"/>
              <a:t>Prematurity-Age, and </a:t>
            </a:r>
          </a:p>
          <a:p>
            <a:pPr lvl="0"/>
            <a:r>
              <a:rPr lang="en-US" dirty="0" smtClean="0"/>
              <a:t>Asthma</a:t>
            </a:r>
          </a:p>
          <a:p>
            <a:pPr lvl="0"/>
            <a:r>
              <a:rPr lang="en-US" dirty="0" smtClean="0"/>
              <a:t>Airway surgery,</a:t>
            </a:r>
          </a:p>
          <a:p>
            <a:pPr lvl="0"/>
            <a:r>
              <a:rPr lang="en-US" dirty="0" smtClean="0"/>
              <a:t>Urgency of surgery, </a:t>
            </a:r>
          </a:p>
          <a:p>
            <a:pPr lvl="0"/>
            <a:r>
              <a:rPr lang="en-US" dirty="0" smtClean="0"/>
              <a:t>the experience of the </a:t>
            </a:r>
            <a:r>
              <a:rPr lang="en-US" dirty="0" err="1" smtClean="0"/>
              <a:t>anaesthetist</a:t>
            </a:r>
            <a:endParaRPr lang="en-US" dirty="0" smtClean="0"/>
          </a:p>
          <a:p>
            <a:pPr lvl="0"/>
            <a:r>
              <a:rPr lang="en-US" dirty="0" smtClean="0"/>
              <a:t>Need for intubation- increases the incidence of PRAE by 11 times</a:t>
            </a:r>
          </a:p>
          <a:p>
            <a:pPr lvl="0"/>
            <a:r>
              <a:rPr lang="en-US" dirty="0" smtClean="0"/>
              <a:t> Presence of copious secretions</a:t>
            </a:r>
          </a:p>
          <a:p>
            <a:pPr lvl="0"/>
            <a:r>
              <a:rPr lang="en-US" dirty="0" smtClean="0"/>
              <a:t>Nasal congestion</a:t>
            </a:r>
          </a:p>
          <a:p>
            <a:pPr lvl="0"/>
            <a:r>
              <a:rPr lang="en-US" dirty="0" smtClean="0"/>
              <a:t>Parental confirmation ‘my child has a cold’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Rash with URTI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Rashes,</a:t>
            </a:r>
          </a:p>
          <a:p>
            <a:r>
              <a:rPr lang="en-US" dirty="0" smtClean="0"/>
              <a:t> sickness severity,</a:t>
            </a:r>
          </a:p>
          <a:p>
            <a:r>
              <a:rPr lang="en-US" dirty="0" smtClean="0"/>
              <a:t> pattern of rashes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-</a:t>
            </a:r>
            <a:r>
              <a:rPr lang="en-US" dirty="0" smtClean="0">
                <a:solidFill>
                  <a:srgbClr val="00B0F0"/>
                </a:solidFill>
              </a:rPr>
              <a:t>Chicken Pox</a:t>
            </a:r>
          </a:p>
          <a:p>
            <a:pPr lvl="0"/>
            <a:r>
              <a:rPr lang="en-US" dirty="0" err="1" smtClean="0"/>
              <a:t>maculopapular</a:t>
            </a:r>
            <a:r>
              <a:rPr lang="en-US" dirty="0" smtClean="0"/>
              <a:t> vesicular rash, </a:t>
            </a:r>
          </a:p>
          <a:p>
            <a:pPr lvl="0"/>
            <a:r>
              <a:rPr lang="en-US" dirty="0" smtClean="0"/>
              <a:t>centripetal in distribution forming scabs</a:t>
            </a:r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Measles</a:t>
            </a:r>
          </a:p>
          <a:p>
            <a:pPr lvl="0"/>
            <a:r>
              <a:rPr lang="en-US" dirty="0" err="1" smtClean="0"/>
              <a:t>Koplik</a:t>
            </a:r>
            <a:r>
              <a:rPr lang="en-US" dirty="0" smtClean="0"/>
              <a:t> spots, rash on 4th day of fever spreads from ears and face to trunk and extremities. </a:t>
            </a:r>
          </a:p>
          <a:p>
            <a:pPr lvl="0"/>
            <a:r>
              <a:rPr lang="en-US" dirty="0" err="1" smtClean="0"/>
              <a:t>Otitis</a:t>
            </a:r>
            <a:r>
              <a:rPr lang="en-US" dirty="0" smtClean="0"/>
              <a:t> media-</a:t>
            </a:r>
            <a:endParaRPr lang="en-US" dirty="0" smtClean="0">
              <a:solidFill>
                <a:srgbClr val="00B0F0"/>
              </a:solidFill>
            </a:endParaRPr>
          </a:p>
          <a:p>
            <a:pPr lvl="0"/>
            <a:r>
              <a:rPr lang="en-US" dirty="0" smtClean="0">
                <a:solidFill>
                  <a:srgbClr val="00B0F0"/>
                </a:solidFill>
              </a:rPr>
              <a:t>Mumps </a:t>
            </a:r>
          </a:p>
          <a:p>
            <a:pPr lvl="0"/>
            <a:r>
              <a:rPr lang="en-US" dirty="0" err="1" smtClean="0"/>
              <a:t>Parotitis</a:t>
            </a:r>
            <a:r>
              <a:rPr lang="en-US" dirty="0" smtClean="0"/>
              <a:t>, </a:t>
            </a:r>
            <a:r>
              <a:rPr lang="en-US" dirty="0" err="1" smtClean="0"/>
              <a:t>epididymo-orchitis</a:t>
            </a:r>
            <a:r>
              <a:rPr lang="en-US" dirty="0" smtClean="0"/>
              <a:t> –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Investigation-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CXR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CBC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What is the worry?</a:t>
            </a:r>
          </a:p>
          <a:p>
            <a:pPr>
              <a:buNone/>
            </a:pPr>
            <a:r>
              <a:rPr lang="en-US" dirty="0" smtClean="0"/>
              <a:t>PRAE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Decision Making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27187" t="12500" r="23977" b="4957"/>
          <a:stretch>
            <a:fillRect/>
          </a:stretch>
        </p:blipFill>
        <p:spPr bwMode="auto">
          <a:xfrm>
            <a:off x="1219200" y="1600200"/>
            <a:ext cx="67055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456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3 yrs old child posted for Circumcision</vt:lpstr>
      <vt:lpstr>Elective Case</vt:lpstr>
      <vt:lpstr>Preoperative- Aims</vt:lpstr>
      <vt:lpstr>URTI</vt:lpstr>
      <vt:lpstr>URTI</vt:lpstr>
      <vt:lpstr>Independent Risk Factors</vt:lpstr>
      <vt:lpstr>Rash with URTI</vt:lpstr>
      <vt:lpstr>Slide 8</vt:lpstr>
      <vt:lpstr>Decision Making</vt:lpstr>
      <vt:lpstr>Pathophysiology</vt:lpstr>
      <vt:lpstr>Q  What is anesthesia concern in recently immunized child? </vt:lpstr>
      <vt:lpstr>Intraoperative Management</vt:lpstr>
      <vt:lpstr>Airway </vt:lpstr>
      <vt:lpstr>Extubation </vt:lpstr>
      <vt:lpstr>Post operative Aims</vt:lpstr>
      <vt:lpstr>Q What are the typical respiratory adverse events you expect in Post operative period? 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yrs old child posted for Circumcision</dc:title>
  <dc:creator>Dr.Ekta</dc:creator>
  <cp:lastModifiedBy>psgh</cp:lastModifiedBy>
  <cp:revision>4</cp:revision>
  <dcterms:created xsi:type="dcterms:W3CDTF">2006-08-16T00:00:00Z</dcterms:created>
  <dcterms:modified xsi:type="dcterms:W3CDTF">2020-02-22T08:16:58Z</dcterms:modified>
</cp:coreProperties>
</file>